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0"/>
  </p:notesMasterIdLst>
  <p:sldIdLst>
    <p:sldId id="257" r:id="rId2"/>
    <p:sldId id="258" r:id="rId3"/>
    <p:sldId id="259" r:id="rId4"/>
    <p:sldId id="261" r:id="rId5"/>
    <p:sldId id="262" r:id="rId6"/>
    <p:sldId id="266" r:id="rId7"/>
    <p:sldId id="263" r:id="rId8"/>
    <p:sldId id="264" r:id="rId9"/>
    <p:sldId id="265" r:id="rId10"/>
    <p:sldId id="267" r:id="rId11"/>
    <p:sldId id="268" r:id="rId12"/>
    <p:sldId id="274" r:id="rId13"/>
    <p:sldId id="269" r:id="rId14"/>
    <p:sldId id="270" r:id="rId15"/>
    <p:sldId id="271" r:id="rId16"/>
    <p:sldId id="272" r:id="rId17"/>
    <p:sldId id="273" r:id="rId18"/>
    <p:sldId id="26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E39D0-F239-4FF1-ABB7-E950954635D7}" type="datetimeFigureOut">
              <a:rPr lang="en-US" smtClean="0"/>
              <a:t>09-Dec-23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965F9-098E-4BD9-AA33-C3131F8C38F0}" type="slidenum">
              <a:rPr lang="en-US" smtClean="0"/>
              <a:t>‹#›</a:t>
            </a:fld>
            <a:endParaRPr lang="en-US"/>
          </a:p>
        </p:txBody>
      </p:sp>
    </p:spTree>
    <p:extLst>
      <p:ext uri="{BB962C8B-B14F-4D97-AF65-F5344CB8AC3E}">
        <p14:creationId xmlns:p14="http://schemas.microsoft.com/office/powerpoint/2010/main" val="1439629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Waseem</a:t>
            </a:r>
          </a:p>
        </p:txBody>
      </p:sp>
      <p:sp>
        <p:nvSpPr>
          <p:cNvPr id="4" name="Slide Number Placeholder 3"/>
          <p:cNvSpPr>
            <a:spLocks noGrp="1"/>
          </p:cNvSpPr>
          <p:nvPr>
            <p:ph type="sldNum" sz="quarter" idx="5"/>
          </p:nvPr>
        </p:nvSpPr>
        <p:spPr/>
        <p:txBody>
          <a:bodyPr/>
          <a:lstStyle/>
          <a:p>
            <a:fld id="{DF6965F9-098E-4BD9-AA33-C3131F8C38F0}" type="slidenum">
              <a:rPr lang="en-US" smtClean="0"/>
              <a:t>2</a:t>
            </a:fld>
            <a:endParaRPr lang="en-US"/>
          </a:p>
        </p:txBody>
      </p:sp>
    </p:spTree>
    <p:extLst>
      <p:ext uri="{BB962C8B-B14F-4D97-AF65-F5344CB8AC3E}">
        <p14:creationId xmlns:p14="http://schemas.microsoft.com/office/powerpoint/2010/main" val="98326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Waseem</a:t>
            </a:r>
          </a:p>
        </p:txBody>
      </p:sp>
      <p:sp>
        <p:nvSpPr>
          <p:cNvPr id="4" name="Slide Number Placeholder 3"/>
          <p:cNvSpPr>
            <a:spLocks noGrp="1"/>
          </p:cNvSpPr>
          <p:nvPr>
            <p:ph type="sldNum" sz="quarter" idx="5"/>
          </p:nvPr>
        </p:nvSpPr>
        <p:spPr/>
        <p:txBody>
          <a:bodyPr/>
          <a:lstStyle/>
          <a:p>
            <a:fld id="{DF6965F9-098E-4BD9-AA33-C3131F8C38F0}" type="slidenum">
              <a:rPr lang="en-US" smtClean="0"/>
              <a:t>11</a:t>
            </a:fld>
            <a:endParaRPr lang="en-US"/>
          </a:p>
        </p:txBody>
      </p:sp>
    </p:spTree>
    <p:extLst>
      <p:ext uri="{BB962C8B-B14F-4D97-AF65-F5344CB8AC3E}">
        <p14:creationId xmlns:p14="http://schemas.microsoft.com/office/powerpoint/2010/main" val="3155593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Nadia</a:t>
            </a:r>
          </a:p>
        </p:txBody>
      </p:sp>
      <p:sp>
        <p:nvSpPr>
          <p:cNvPr id="4" name="Slide Number Placeholder 3"/>
          <p:cNvSpPr>
            <a:spLocks noGrp="1"/>
          </p:cNvSpPr>
          <p:nvPr>
            <p:ph type="sldNum" sz="quarter" idx="5"/>
          </p:nvPr>
        </p:nvSpPr>
        <p:spPr/>
        <p:txBody>
          <a:bodyPr/>
          <a:lstStyle/>
          <a:p>
            <a:fld id="{DF6965F9-098E-4BD9-AA33-C3131F8C38F0}" type="slidenum">
              <a:rPr lang="en-US" smtClean="0"/>
              <a:t>13</a:t>
            </a:fld>
            <a:endParaRPr lang="en-US"/>
          </a:p>
        </p:txBody>
      </p:sp>
    </p:spTree>
    <p:extLst>
      <p:ext uri="{BB962C8B-B14F-4D97-AF65-F5344CB8AC3E}">
        <p14:creationId xmlns:p14="http://schemas.microsoft.com/office/powerpoint/2010/main" val="63900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Nadia</a:t>
            </a:r>
          </a:p>
        </p:txBody>
      </p:sp>
      <p:sp>
        <p:nvSpPr>
          <p:cNvPr id="4" name="Slide Number Placeholder 3"/>
          <p:cNvSpPr>
            <a:spLocks noGrp="1"/>
          </p:cNvSpPr>
          <p:nvPr>
            <p:ph type="sldNum" sz="quarter" idx="5"/>
          </p:nvPr>
        </p:nvSpPr>
        <p:spPr/>
        <p:txBody>
          <a:bodyPr/>
          <a:lstStyle/>
          <a:p>
            <a:fld id="{DF6965F9-098E-4BD9-AA33-C3131F8C38F0}" type="slidenum">
              <a:rPr lang="en-US" smtClean="0"/>
              <a:t>14</a:t>
            </a:fld>
            <a:endParaRPr lang="en-US"/>
          </a:p>
        </p:txBody>
      </p:sp>
    </p:spTree>
    <p:extLst>
      <p:ext uri="{BB962C8B-B14F-4D97-AF65-F5344CB8AC3E}">
        <p14:creationId xmlns:p14="http://schemas.microsoft.com/office/powerpoint/2010/main" val="2367322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Nadia</a:t>
            </a:r>
          </a:p>
        </p:txBody>
      </p:sp>
      <p:sp>
        <p:nvSpPr>
          <p:cNvPr id="4" name="Slide Number Placeholder 3"/>
          <p:cNvSpPr>
            <a:spLocks noGrp="1"/>
          </p:cNvSpPr>
          <p:nvPr>
            <p:ph type="sldNum" sz="quarter" idx="5"/>
          </p:nvPr>
        </p:nvSpPr>
        <p:spPr/>
        <p:txBody>
          <a:bodyPr/>
          <a:lstStyle/>
          <a:p>
            <a:fld id="{DF6965F9-098E-4BD9-AA33-C3131F8C38F0}" type="slidenum">
              <a:rPr lang="en-US" smtClean="0"/>
              <a:t>15</a:t>
            </a:fld>
            <a:endParaRPr lang="en-US"/>
          </a:p>
        </p:txBody>
      </p:sp>
    </p:spTree>
    <p:extLst>
      <p:ext uri="{BB962C8B-B14F-4D97-AF65-F5344CB8AC3E}">
        <p14:creationId xmlns:p14="http://schemas.microsoft.com/office/powerpoint/2010/main" val="2922213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Nadia</a:t>
            </a:r>
          </a:p>
        </p:txBody>
      </p:sp>
      <p:sp>
        <p:nvSpPr>
          <p:cNvPr id="4" name="Slide Number Placeholder 3"/>
          <p:cNvSpPr>
            <a:spLocks noGrp="1"/>
          </p:cNvSpPr>
          <p:nvPr>
            <p:ph type="sldNum" sz="quarter" idx="5"/>
          </p:nvPr>
        </p:nvSpPr>
        <p:spPr/>
        <p:txBody>
          <a:bodyPr/>
          <a:lstStyle/>
          <a:p>
            <a:fld id="{DF6965F9-098E-4BD9-AA33-C3131F8C38F0}" type="slidenum">
              <a:rPr lang="en-US" smtClean="0"/>
              <a:t>16</a:t>
            </a:fld>
            <a:endParaRPr lang="en-US"/>
          </a:p>
        </p:txBody>
      </p:sp>
    </p:spTree>
    <p:extLst>
      <p:ext uri="{BB962C8B-B14F-4D97-AF65-F5344CB8AC3E}">
        <p14:creationId xmlns:p14="http://schemas.microsoft.com/office/powerpoint/2010/main" val="3526593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Waseem</a:t>
            </a:r>
          </a:p>
        </p:txBody>
      </p:sp>
      <p:sp>
        <p:nvSpPr>
          <p:cNvPr id="4" name="Slide Number Placeholder 3"/>
          <p:cNvSpPr>
            <a:spLocks noGrp="1"/>
          </p:cNvSpPr>
          <p:nvPr>
            <p:ph type="sldNum" sz="quarter" idx="5"/>
          </p:nvPr>
        </p:nvSpPr>
        <p:spPr/>
        <p:txBody>
          <a:bodyPr/>
          <a:lstStyle/>
          <a:p>
            <a:fld id="{DF6965F9-098E-4BD9-AA33-C3131F8C38F0}" type="slidenum">
              <a:rPr lang="en-US" smtClean="0"/>
              <a:t>17</a:t>
            </a:fld>
            <a:endParaRPr lang="en-US"/>
          </a:p>
        </p:txBody>
      </p:sp>
    </p:spTree>
    <p:extLst>
      <p:ext uri="{BB962C8B-B14F-4D97-AF65-F5344CB8AC3E}">
        <p14:creationId xmlns:p14="http://schemas.microsoft.com/office/powerpoint/2010/main" val="1163891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Waseem</a:t>
            </a:r>
          </a:p>
          <a:p>
            <a:endParaRPr lang="en-US" dirty="0"/>
          </a:p>
        </p:txBody>
      </p:sp>
      <p:sp>
        <p:nvSpPr>
          <p:cNvPr id="4" name="Slide Number Placeholder 3"/>
          <p:cNvSpPr>
            <a:spLocks noGrp="1"/>
          </p:cNvSpPr>
          <p:nvPr>
            <p:ph type="sldNum" sz="quarter" idx="5"/>
          </p:nvPr>
        </p:nvSpPr>
        <p:spPr/>
        <p:txBody>
          <a:bodyPr/>
          <a:lstStyle/>
          <a:p>
            <a:fld id="{DF6965F9-098E-4BD9-AA33-C3131F8C38F0}" type="slidenum">
              <a:rPr lang="en-US" smtClean="0"/>
              <a:t>3</a:t>
            </a:fld>
            <a:endParaRPr lang="en-US"/>
          </a:p>
        </p:txBody>
      </p:sp>
    </p:spTree>
    <p:extLst>
      <p:ext uri="{BB962C8B-B14F-4D97-AF65-F5344CB8AC3E}">
        <p14:creationId xmlns:p14="http://schemas.microsoft.com/office/powerpoint/2010/main" val="2516122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Waseem</a:t>
            </a:r>
          </a:p>
          <a:p>
            <a:endParaRPr lang="en-US" dirty="0"/>
          </a:p>
        </p:txBody>
      </p:sp>
      <p:sp>
        <p:nvSpPr>
          <p:cNvPr id="4" name="Slide Number Placeholder 3"/>
          <p:cNvSpPr>
            <a:spLocks noGrp="1"/>
          </p:cNvSpPr>
          <p:nvPr>
            <p:ph type="sldNum" sz="quarter" idx="5"/>
          </p:nvPr>
        </p:nvSpPr>
        <p:spPr/>
        <p:txBody>
          <a:bodyPr/>
          <a:lstStyle/>
          <a:p>
            <a:fld id="{DF6965F9-098E-4BD9-AA33-C3131F8C38F0}" type="slidenum">
              <a:rPr lang="en-US" smtClean="0"/>
              <a:t>4</a:t>
            </a:fld>
            <a:endParaRPr lang="en-US"/>
          </a:p>
        </p:txBody>
      </p:sp>
    </p:spTree>
    <p:extLst>
      <p:ext uri="{BB962C8B-B14F-4D97-AF65-F5344CB8AC3E}">
        <p14:creationId xmlns:p14="http://schemas.microsoft.com/office/powerpoint/2010/main" val="3792199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Waseem</a:t>
            </a:r>
          </a:p>
          <a:p>
            <a:endParaRPr lang="en-US" dirty="0"/>
          </a:p>
        </p:txBody>
      </p:sp>
      <p:sp>
        <p:nvSpPr>
          <p:cNvPr id="4" name="Slide Number Placeholder 3"/>
          <p:cNvSpPr>
            <a:spLocks noGrp="1"/>
          </p:cNvSpPr>
          <p:nvPr>
            <p:ph type="sldNum" sz="quarter" idx="5"/>
          </p:nvPr>
        </p:nvSpPr>
        <p:spPr/>
        <p:txBody>
          <a:bodyPr/>
          <a:lstStyle/>
          <a:p>
            <a:fld id="{DF6965F9-098E-4BD9-AA33-C3131F8C38F0}" type="slidenum">
              <a:rPr lang="en-US" smtClean="0"/>
              <a:t>5</a:t>
            </a:fld>
            <a:endParaRPr lang="en-US"/>
          </a:p>
        </p:txBody>
      </p:sp>
    </p:spTree>
    <p:extLst>
      <p:ext uri="{BB962C8B-B14F-4D97-AF65-F5344CB8AC3E}">
        <p14:creationId xmlns:p14="http://schemas.microsoft.com/office/powerpoint/2010/main" val="7508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Nadia</a:t>
            </a:r>
          </a:p>
        </p:txBody>
      </p:sp>
      <p:sp>
        <p:nvSpPr>
          <p:cNvPr id="4" name="Slide Number Placeholder 3"/>
          <p:cNvSpPr>
            <a:spLocks noGrp="1"/>
          </p:cNvSpPr>
          <p:nvPr>
            <p:ph type="sldNum" sz="quarter" idx="5"/>
          </p:nvPr>
        </p:nvSpPr>
        <p:spPr/>
        <p:txBody>
          <a:bodyPr/>
          <a:lstStyle/>
          <a:p>
            <a:fld id="{DF6965F9-098E-4BD9-AA33-C3131F8C38F0}" type="slidenum">
              <a:rPr lang="en-US" smtClean="0"/>
              <a:t>6</a:t>
            </a:fld>
            <a:endParaRPr lang="en-US"/>
          </a:p>
        </p:txBody>
      </p:sp>
    </p:spTree>
    <p:extLst>
      <p:ext uri="{BB962C8B-B14F-4D97-AF65-F5344CB8AC3E}">
        <p14:creationId xmlns:p14="http://schemas.microsoft.com/office/powerpoint/2010/main" val="1278491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Nadia</a:t>
            </a:r>
          </a:p>
          <a:p>
            <a:endParaRPr lang="en-US" dirty="0"/>
          </a:p>
        </p:txBody>
      </p:sp>
      <p:sp>
        <p:nvSpPr>
          <p:cNvPr id="4" name="Slide Number Placeholder 3"/>
          <p:cNvSpPr>
            <a:spLocks noGrp="1"/>
          </p:cNvSpPr>
          <p:nvPr>
            <p:ph type="sldNum" sz="quarter" idx="5"/>
          </p:nvPr>
        </p:nvSpPr>
        <p:spPr/>
        <p:txBody>
          <a:bodyPr/>
          <a:lstStyle/>
          <a:p>
            <a:fld id="{DF6965F9-098E-4BD9-AA33-C3131F8C38F0}" type="slidenum">
              <a:rPr lang="en-US" smtClean="0"/>
              <a:t>7</a:t>
            </a:fld>
            <a:endParaRPr lang="en-US"/>
          </a:p>
        </p:txBody>
      </p:sp>
    </p:spTree>
    <p:extLst>
      <p:ext uri="{BB962C8B-B14F-4D97-AF65-F5344CB8AC3E}">
        <p14:creationId xmlns:p14="http://schemas.microsoft.com/office/powerpoint/2010/main" val="119775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Nadia</a:t>
            </a:r>
          </a:p>
          <a:p>
            <a:endParaRPr lang="en-US" dirty="0"/>
          </a:p>
        </p:txBody>
      </p:sp>
      <p:sp>
        <p:nvSpPr>
          <p:cNvPr id="4" name="Slide Number Placeholder 3"/>
          <p:cNvSpPr>
            <a:spLocks noGrp="1"/>
          </p:cNvSpPr>
          <p:nvPr>
            <p:ph type="sldNum" sz="quarter" idx="5"/>
          </p:nvPr>
        </p:nvSpPr>
        <p:spPr/>
        <p:txBody>
          <a:bodyPr/>
          <a:lstStyle/>
          <a:p>
            <a:fld id="{DF6965F9-098E-4BD9-AA33-C3131F8C38F0}" type="slidenum">
              <a:rPr lang="en-US" smtClean="0"/>
              <a:t>8</a:t>
            </a:fld>
            <a:endParaRPr lang="en-US"/>
          </a:p>
        </p:txBody>
      </p:sp>
    </p:spTree>
    <p:extLst>
      <p:ext uri="{BB962C8B-B14F-4D97-AF65-F5344CB8AC3E}">
        <p14:creationId xmlns:p14="http://schemas.microsoft.com/office/powerpoint/2010/main" val="254853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Waseem</a:t>
            </a:r>
          </a:p>
        </p:txBody>
      </p:sp>
      <p:sp>
        <p:nvSpPr>
          <p:cNvPr id="4" name="Slide Number Placeholder 3"/>
          <p:cNvSpPr>
            <a:spLocks noGrp="1"/>
          </p:cNvSpPr>
          <p:nvPr>
            <p:ph type="sldNum" sz="quarter" idx="5"/>
          </p:nvPr>
        </p:nvSpPr>
        <p:spPr/>
        <p:txBody>
          <a:bodyPr/>
          <a:lstStyle/>
          <a:p>
            <a:fld id="{DF6965F9-098E-4BD9-AA33-C3131F8C38F0}" type="slidenum">
              <a:rPr lang="en-US" smtClean="0"/>
              <a:t>9</a:t>
            </a:fld>
            <a:endParaRPr lang="en-US"/>
          </a:p>
        </p:txBody>
      </p:sp>
    </p:spTree>
    <p:extLst>
      <p:ext uri="{BB962C8B-B14F-4D97-AF65-F5344CB8AC3E}">
        <p14:creationId xmlns:p14="http://schemas.microsoft.com/office/powerpoint/2010/main" val="3617469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Waseem</a:t>
            </a:r>
          </a:p>
        </p:txBody>
      </p:sp>
      <p:sp>
        <p:nvSpPr>
          <p:cNvPr id="4" name="Slide Number Placeholder 3"/>
          <p:cNvSpPr>
            <a:spLocks noGrp="1"/>
          </p:cNvSpPr>
          <p:nvPr>
            <p:ph type="sldNum" sz="quarter" idx="5"/>
          </p:nvPr>
        </p:nvSpPr>
        <p:spPr/>
        <p:txBody>
          <a:bodyPr/>
          <a:lstStyle/>
          <a:p>
            <a:fld id="{DF6965F9-098E-4BD9-AA33-C3131F8C38F0}" type="slidenum">
              <a:rPr lang="en-US" smtClean="0"/>
              <a:t>10</a:t>
            </a:fld>
            <a:endParaRPr lang="en-US"/>
          </a:p>
        </p:txBody>
      </p:sp>
    </p:spTree>
    <p:extLst>
      <p:ext uri="{BB962C8B-B14F-4D97-AF65-F5344CB8AC3E}">
        <p14:creationId xmlns:p14="http://schemas.microsoft.com/office/powerpoint/2010/main" val="1454165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1519-0E36-E784-8153-92080FAFA5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A51D53-40C3-B3D0-2ECE-476A48E067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9913D4-362B-2B41-2667-A8C0D4CC1B8B}"/>
              </a:ext>
            </a:extLst>
          </p:cNvPr>
          <p:cNvSpPr>
            <a:spLocks noGrp="1"/>
          </p:cNvSpPr>
          <p:nvPr>
            <p:ph type="dt" sz="half" idx="10"/>
          </p:nvPr>
        </p:nvSpPr>
        <p:spPr/>
        <p:txBody>
          <a:bodyPr/>
          <a:lstStyle/>
          <a:p>
            <a:fld id="{5DBDDF98-C922-483F-97E9-3E76B0201B42}" type="datetimeFigureOut">
              <a:rPr lang="en-US" smtClean="0"/>
              <a:t>09-Dec-23</a:t>
            </a:fld>
            <a:endParaRPr lang="en-US"/>
          </a:p>
        </p:txBody>
      </p:sp>
      <p:sp>
        <p:nvSpPr>
          <p:cNvPr id="5" name="Footer Placeholder 4">
            <a:extLst>
              <a:ext uri="{FF2B5EF4-FFF2-40B4-BE49-F238E27FC236}">
                <a16:creationId xmlns:a16="http://schemas.microsoft.com/office/drawing/2014/main" id="{470E2889-2F04-4A80-F443-7E31009B6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EB61BA-BEC5-6EC4-7167-880DFC306AE6}"/>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667328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4BA6-A7A1-D2BC-F035-F60CCAAA24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39E7B7-33EE-412C-1DED-BFC948DC17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4B4FEB-A7AB-61AD-E588-950E52BC3688}"/>
              </a:ext>
            </a:extLst>
          </p:cNvPr>
          <p:cNvSpPr>
            <a:spLocks noGrp="1"/>
          </p:cNvSpPr>
          <p:nvPr>
            <p:ph type="dt" sz="half" idx="10"/>
          </p:nvPr>
        </p:nvSpPr>
        <p:spPr/>
        <p:txBody>
          <a:bodyPr/>
          <a:lstStyle/>
          <a:p>
            <a:fld id="{5DBDDF98-C922-483F-97E9-3E76B0201B42}" type="datetimeFigureOut">
              <a:rPr lang="en-US" smtClean="0"/>
              <a:t>09-Dec-23</a:t>
            </a:fld>
            <a:endParaRPr lang="en-US"/>
          </a:p>
        </p:txBody>
      </p:sp>
      <p:sp>
        <p:nvSpPr>
          <p:cNvPr id="5" name="Footer Placeholder 4">
            <a:extLst>
              <a:ext uri="{FF2B5EF4-FFF2-40B4-BE49-F238E27FC236}">
                <a16:creationId xmlns:a16="http://schemas.microsoft.com/office/drawing/2014/main" id="{7D031395-5D3F-DB58-C895-8C2234F108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35CC44-D35B-BE93-2D38-F4ACE2E22A1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994452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A624DD-5EB8-ECC7-CB08-8710F33792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BD4300-2C54-5E3C-FD01-655D948BC9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87CB40-4443-A19A-7E92-48567E678C62}"/>
              </a:ext>
            </a:extLst>
          </p:cNvPr>
          <p:cNvSpPr>
            <a:spLocks noGrp="1"/>
          </p:cNvSpPr>
          <p:nvPr>
            <p:ph type="dt" sz="half" idx="10"/>
          </p:nvPr>
        </p:nvSpPr>
        <p:spPr/>
        <p:txBody>
          <a:bodyPr/>
          <a:lstStyle/>
          <a:p>
            <a:fld id="{5DBDDF98-C922-483F-97E9-3E76B0201B42}" type="datetimeFigureOut">
              <a:rPr lang="en-US" smtClean="0"/>
              <a:t>09-Dec-23</a:t>
            </a:fld>
            <a:endParaRPr lang="en-US"/>
          </a:p>
        </p:txBody>
      </p:sp>
      <p:sp>
        <p:nvSpPr>
          <p:cNvPr id="5" name="Footer Placeholder 4">
            <a:extLst>
              <a:ext uri="{FF2B5EF4-FFF2-40B4-BE49-F238E27FC236}">
                <a16:creationId xmlns:a16="http://schemas.microsoft.com/office/drawing/2014/main" id="{94A10B87-7732-9F87-75FA-6C76715900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D4AB55-1905-CD9E-6B9D-8C34B2CDB2F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762487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072F9-22F7-062F-4657-1D1C0D5F78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D76F7A-D5AA-6EBB-92DE-CEAE3BC682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17ED0-AB7E-2BED-B370-BF5418769EFA}"/>
              </a:ext>
            </a:extLst>
          </p:cNvPr>
          <p:cNvSpPr>
            <a:spLocks noGrp="1"/>
          </p:cNvSpPr>
          <p:nvPr>
            <p:ph type="dt" sz="half" idx="10"/>
          </p:nvPr>
        </p:nvSpPr>
        <p:spPr/>
        <p:txBody>
          <a:bodyPr/>
          <a:lstStyle/>
          <a:p>
            <a:fld id="{5DBDDF98-C922-483F-97E9-3E76B0201B42}" type="datetimeFigureOut">
              <a:rPr lang="en-US" smtClean="0"/>
              <a:t>09-Dec-23</a:t>
            </a:fld>
            <a:endParaRPr lang="en-US"/>
          </a:p>
        </p:txBody>
      </p:sp>
      <p:sp>
        <p:nvSpPr>
          <p:cNvPr id="5" name="Footer Placeholder 4">
            <a:extLst>
              <a:ext uri="{FF2B5EF4-FFF2-40B4-BE49-F238E27FC236}">
                <a16:creationId xmlns:a16="http://schemas.microsoft.com/office/drawing/2014/main" id="{7D20DFB3-8A9D-80EB-6DA9-24EC4CBB1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8FC98-28B4-0D61-1E8D-2CFD423A2638}"/>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308868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8B1AE-6291-7D52-F0E5-8C37219816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8577CF-A24F-55F8-619D-6BF7ECBE22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5B0180-3CB3-DA21-C71C-1CA75B0966D1}"/>
              </a:ext>
            </a:extLst>
          </p:cNvPr>
          <p:cNvSpPr>
            <a:spLocks noGrp="1"/>
          </p:cNvSpPr>
          <p:nvPr>
            <p:ph type="dt" sz="half" idx="10"/>
          </p:nvPr>
        </p:nvSpPr>
        <p:spPr/>
        <p:txBody>
          <a:bodyPr/>
          <a:lstStyle/>
          <a:p>
            <a:fld id="{5DBDDF98-C922-483F-97E9-3E76B0201B42}" type="datetimeFigureOut">
              <a:rPr lang="en-US" smtClean="0"/>
              <a:t>09-Dec-23</a:t>
            </a:fld>
            <a:endParaRPr lang="en-US"/>
          </a:p>
        </p:txBody>
      </p:sp>
      <p:sp>
        <p:nvSpPr>
          <p:cNvPr id="5" name="Footer Placeholder 4">
            <a:extLst>
              <a:ext uri="{FF2B5EF4-FFF2-40B4-BE49-F238E27FC236}">
                <a16:creationId xmlns:a16="http://schemas.microsoft.com/office/drawing/2014/main" id="{CA41DC9F-B355-258C-7993-1081AC9D6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5D42E7-9572-48C2-A124-3E8DCFA3EA2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133612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706CC-852C-BE19-AD52-291E381204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F08DB1-0728-33A4-0EB4-B3A2AA290D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E66909-8E29-7AEE-5C4E-651D90C133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7F46C5-BAC5-6F26-4A66-829B6D169380}"/>
              </a:ext>
            </a:extLst>
          </p:cNvPr>
          <p:cNvSpPr>
            <a:spLocks noGrp="1"/>
          </p:cNvSpPr>
          <p:nvPr>
            <p:ph type="dt" sz="half" idx="10"/>
          </p:nvPr>
        </p:nvSpPr>
        <p:spPr/>
        <p:txBody>
          <a:bodyPr/>
          <a:lstStyle/>
          <a:p>
            <a:fld id="{5DBDDF98-C922-483F-97E9-3E76B0201B42}" type="datetimeFigureOut">
              <a:rPr lang="en-US" smtClean="0"/>
              <a:t>09-Dec-23</a:t>
            </a:fld>
            <a:endParaRPr lang="en-US"/>
          </a:p>
        </p:txBody>
      </p:sp>
      <p:sp>
        <p:nvSpPr>
          <p:cNvPr id="6" name="Footer Placeholder 5">
            <a:extLst>
              <a:ext uri="{FF2B5EF4-FFF2-40B4-BE49-F238E27FC236}">
                <a16:creationId xmlns:a16="http://schemas.microsoft.com/office/drawing/2014/main" id="{10EC7981-84F6-43C0-BE46-160E6D83CA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58DC2D-C37C-60B0-66DB-7FBD8269482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035819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21FAE-1D8E-6102-0CF8-B073AD94A1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99C8C8-CD44-4AC2-97C9-77DEA2C6D2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145949-BB56-ABD0-0E6B-015D2F66AA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0CF540-7545-60F2-EFF5-A5389EBB12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C8FE90-FC23-0B50-64C3-2B11F5ABBC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57244B-291E-397B-CE8D-9D26D98D47DC}"/>
              </a:ext>
            </a:extLst>
          </p:cNvPr>
          <p:cNvSpPr>
            <a:spLocks noGrp="1"/>
          </p:cNvSpPr>
          <p:nvPr>
            <p:ph type="dt" sz="half" idx="10"/>
          </p:nvPr>
        </p:nvSpPr>
        <p:spPr/>
        <p:txBody>
          <a:bodyPr/>
          <a:lstStyle/>
          <a:p>
            <a:fld id="{5DBDDF98-C922-483F-97E9-3E76B0201B42}" type="datetimeFigureOut">
              <a:rPr lang="en-US" smtClean="0"/>
              <a:t>09-Dec-23</a:t>
            </a:fld>
            <a:endParaRPr lang="en-US"/>
          </a:p>
        </p:txBody>
      </p:sp>
      <p:sp>
        <p:nvSpPr>
          <p:cNvPr id="8" name="Footer Placeholder 7">
            <a:extLst>
              <a:ext uri="{FF2B5EF4-FFF2-40B4-BE49-F238E27FC236}">
                <a16:creationId xmlns:a16="http://schemas.microsoft.com/office/drawing/2014/main" id="{7C3FE8F3-652C-80CD-475B-89F1E458AC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48FCE1-8E10-26D5-5E64-7CE6A002C7C9}"/>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774024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C4D83-0D68-73B2-2578-05B6545CEA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629906-F8C7-85B0-2551-85AE466B33C1}"/>
              </a:ext>
            </a:extLst>
          </p:cNvPr>
          <p:cNvSpPr>
            <a:spLocks noGrp="1"/>
          </p:cNvSpPr>
          <p:nvPr>
            <p:ph type="dt" sz="half" idx="10"/>
          </p:nvPr>
        </p:nvSpPr>
        <p:spPr/>
        <p:txBody>
          <a:bodyPr/>
          <a:lstStyle/>
          <a:p>
            <a:fld id="{5DBDDF98-C922-483F-97E9-3E76B0201B42}" type="datetimeFigureOut">
              <a:rPr lang="en-US" smtClean="0"/>
              <a:t>09-Dec-23</a:t>
            </a:fld>
            <a:endParaRPr lang="en-US"/>
          </a:p>
        </p:txBody>
      </p:sp>
      <p:sp>
        <p:nvSpPr>
          <p:cNvPr id="4" name="Footer Placeholder 3">
            <a:extLst>
              <a:ext uri="{FF2B5EF4-FFF2-40B4-BE49-F238E27FC236}">
                <a16:creationId xmlns:a16="http://schemas.microsoft.com/office/drawing/2014/main" id="{BC0E8E83-B8CA-F43F-413C-8AF700B279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44B83A-544B-9FF6-E782-3AC10DECB5C3}"/>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89340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FE3D61-4F22-E65F-4F42-AC7817BD1079}"/>
              </a:ext>
            </a:extLst>
          </p:cNvPr>
          <p:cNvSpPr>
            <a:spLocks noGrp="1"/>
          </p:cNvSpPr>
          <p:nvPr>
            <p:ph type="dt" sz="half" idx="10"/>
          </p:nvPr>
        </p:nvSpPr>
        <p:spPr/>
        <p:txBody>
          <a:bodyPr/>
          <a:lstStyle/>
          <a:p>
            <a:fld id="{5DBDDF98-C922-483F-97E9-3E76B0201B42}" type="datetimeFigureOut">
              <a:rPr lang="en-US" smtClean="0"/>
              <a:t>09-Dec-23</a:t>
            </a:fld>
            <a:endParaRPr lang="en-US"/>
          </a:p>
        </p:txBody>
      </p:sp>
      <p:sp>
        <p:nvSpPr>
          <p:cNvPr id="3" name="Footer Placeholder 2">
            <a:extLst>
              <a:ext uri="{FF2B5EF4-FFF2-40B4-BE49-F238E27FC236}">
                <a16:creationId xmlns:a16="http://schemas.microsoft.com/office/drawing/2014/main" id="{34FBACFE-B25B-52DB-4E2E-6BC86E6656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98DB61-829F-D08C-E2D4-8B43573793E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421785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80646-8637-0234-613D-1C45211804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F6FF02-5380-F89D-6B9E-D52830EDB5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5D54EC-2A7F-C89F-45FF-FCC6463C80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B95C53-9743-43CA-0084-37CA8ED3646B}"/>
              </a:ext>
            </a:extLst>
          </p:cNvPr>
          <p:cNvSpPr>
            <a:spLocks noGrp="1"/>
          </p:cNvSpPr>
          <p:nvPr>
            <p:ph type="dt" sz="half" idx="10"/>
          </p:nvPr>
        </p:nvSpPr>
        <p:spPr/>
        <p:txBody>
          <a:bodyPr/>
          <a:lstStyle/>
          <a:p>
            <a:fld id="{5DBDDF98-C922-483F-97E9-3E76B0201B42}" type="datetimeFigureOut">
              <a:rPr lang="en-US" smtClean="0"/>
              <a:t>09-Dec-23</a:t>
            </a:fld>
            <a:endParaRPr lang="en-US"/>
          </a:p>
        </p:txBody>
      </p:sp>
      <p:sp>
        <p:nvSpPr>
          <p:cNvPr id="6" name="Footer Placeholder 5">
            <a:extLst>
              <a:ext uri="{FF2B5EF4-FFF2-40B4-BE49-F238E27FC236}">
                <a16:creationId xmlns:a16="http://schemas.microsoft.com/office/drawing/2014/main" id="{DED9C210-9806-18B9-5229-B625CAC6C2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FB405B-AE5C-9169-AEBB-4860F72E3791}"/>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717314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4F709-846A-05F3-BC16-6607C88EDE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252554-A8D4-B68C-74C8-8C13F08FF6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D2F25F-699F-AD14-167E-127DD070C9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8DEE40-50BD-DC2A-25F8-226080CEFB7A}"/>
              </a:ext>
            </a:extLst>
          </p:cNvPr>
          <p:cNvSpPr>
            <a:spLocks noGrp="1"/>
          </p:cNvSpPr>
          <p:nvPr>
            <p:ph type="dt" sz="half" idx="10"/>
          </p:nvPr>
        </p:nvSpPr>
        <p:spPr/>
        <p:txBody>
          <a:bodyPr/>
          <a:lstStyle/>
          <a:p>
            <a:fld id="{5DBDDF98-C922-483F-97E9-3E76B0201B42}" type="datetimeFigureOut">
              <a:rPr lang="en-US" smtClean="0"/>
              <a:t>09-Dec-23</a:t>
            </a:fld>
            <a:endParaRPr lang="en-US"/>
          </a:p>
        </p:txBody>
      </p:sp>
      <p:sp>
        <p:nvSpPr>
          <p:cNvPr id="6" name="Footer Placeholder 5">
            <a:extLst>
              <a:ext uri="{FF2B5EF4-FFF2-40B4-BE49-F238E27FC236}">
                <a16:creationId xmlns:a16="http://schemas.microsoft.com/office/drawing/2014/main" id="{BB775712-AC0A-E707-9980-9006E77F3F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DCACE4-64C1-4FF1-701E-65A820A1E54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194384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0F9D4-C4E8-F01F-896C-77A0BD84F1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0DC0DC-FE47-0A31-4A2B-6A6D1A34F0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91F437-8361-473E-FA42-7EC792B956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BDDF98-C922-483F-97E9-3E76B0201B42}" type="datetimeFigureOut">
              <a:rPr lang="en-US" smtClean="0"/>
              <a:pPr/>
              <a:t>09-Dec-23</a:t>
            </a:fld>
            <a:endParaRPr lang="en-US"/>
          </a:p>
        </p:txBody>
      </p:sp>
      <p:sp>
        <p:nvSpPr>
          <p:cNvPr id="5" name="Footer Placeholder 4">
            <a:extLst>
              <a:ext uri="{FF2B5EF4-FFF2-40B4-BE49-F238E27FC236}">
                <a16:creationId xmlns:a16="http://schemas.microsoft.com/office/drawing/2014/main" id="{9BB02D72-A16B-A8E1-B4C6-E85B28C605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2AF3C9C-4D8C-F16C-B7E9-307AA135B4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375989304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Cement/>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778419-1560-F050-3F34-4A91D2968B31}"/>
              </a:ext>
            </a:extLst>
          </p:cNvPr>
          <p:cNvSpPr/>
          <p:nvPr/>
        </p:nvSpPr>
        <p:spPr>
          <a:xfrm>
            <a:off x="344129" y="127820"/>
            <a:ext cx="12103509" cy="1446550"/>
          </a:xfrm>
          <a:prstGeom prst="rect">
            <a:avLst/>
          </a:prstGeom>
          <a:noFill/>
        </p:spPr>
        <p:txBody>
          <a:bodyPr wrap="square" lIns="91440" tIns="45720" rIns="91440" bIns="45720">
            <a:spAutoFit/>
          </a:bodyPr>
          <a:lstStyle/>
          <a:p>
            <a:r>
              <a:rPr lang="en-US" sz="4400" b="1" dirty="0">
                <a:ln w="12700">
                  <a:solidFill>
                    <a:schemeClr val="accent3">
                      <a:lumMod val="50000"/>
                    </a:schemeClr>
                  </a:solidFill>
                  <a:prstDash val="solid"/>
                </a:ln>
                <a:solidFill>
                  <a:schemeClr val="bg1"/>
                </a:solidFill>
                <a:effectLst>
                  <a:outerShdw dist="38100" dir="2640000" algn="bl" rotWithShape="0">
                    <a:schemeClr val="tx2">
                      <a:lumMod val="75000"/>
                    </a:schemeClr>
                  </a:outerShdw>
                </a:effectLst>
              </a:rPr>
              <a:t>       Psychological &amp; Cognitive Networks:</a:t>
            </a:r>
            <a:br>
              <a:rPr lang="en-US" sz="4400" b="1" dirty="0">
                <a:ln w="12700">
                  <a:solidFill>
                    <a:schemeClr val="accent3">
                      <a:lumMod val="50000"/>
                    </a:schemeClr>
                  </a:solidFill>
                  <a:prstDash val="solid"/>
                </a:ln>
                <a:solidFill>
                  <a:schemeClr val="bg1"/>
                </a:solidFill>
                <a:effectLst>
                  <a:outerShdw dist="38100" dir="2640000" algn="bl" rotWithShape="0">
                    <a:schemeClr val="tx2">
                      <a:lumMod val="75000"/>
                    </a:schemeClr>
                  </a:outerShdw>
                </a:effectLst>
              </a:rPr>
            </a:br>
            <a:r>
              <a:rPr lang="en-US" sz="4400" b="1" dirty="0">
                <a:ln w="12700">
                  <a:solidFill>
                    <a:schemeClr val="accent3">
                      <a:lumMod val="50000"/>
                    </a:schemeClr>
                  </a:solidFill>
                  <a:prstDash val="solid"/>
                </a:ln>
                <a:solidFill>
                  <a:schemeClr val="bg1"/>
                </a:solidFill>
                <a:effectLst>
                  <a:outerShdw dist="38100" dir="2640000" algn="bl" rotWithShape="0">
                    <a:schemeClr val="tx2">
                      <a:lumMod val="75000"/>
                    </a:schemeClr>
                  </a:outerShdw>
                </a:effectLst>
              </a:rPr>
              <a:t>			    Introvert vs Extrovert</a:t>
            </a:r>
          </a:p>
        </p:txBody>
      </p:sp>
      <p:sp>
        <p:nvSpPr>
          <p:cNvPr id="9" name="Rectangle 8">
            <a:extLst>
              <a:ext uri="{FF2B5EF4-FFF2-40B4-BE49-F238E27FC236}">
                <a16:creationId xmlns:a16="http://schemas.microsoft.com/office/drawing/2014/main" id="{5C8FF145-E323-8A2F-70BA-FAE845E662C0}"/>
              </a:ext>
            </a:extLst>
          </p:cNvPr>
          <p:cNvSpPr/>
          <p:nvPr/>
        </p:nvSpPr>
        <p:spPr>
          <a:xfrm>
            <a:off x="1" y="5103674"/>
            <a:ext cx="12191998" cy="1754326"/>
          </a:xfrm>
          <a:prstGeom prst="rect">
            <a:avLst/>
          </a:prstGeom>
          <a:noFill/>
        </p:spPr>
        <p:txBody>
          <a:bodyPr wrap="square" lIns="91440" tIns="45720" rIns="91440" bIns="45720">
            <a:spAutoFit/>
          </a:bodyPr>
          <a:lstStyle/>
          <a:p>
            <a:pPr algn="ctr"/>
            <a:r>
              <a:rPr lang="en-US" sz="3600" b="1" cap="none" spc="0" dirty="0">
                <a:ln w="10160">
                  <a:solidFill>
                    <a:schemeClr val="bg1">
                      <a:lumMod val="50000"/>
                    </a:schemeClr>
                  </a:solidFill>
                  <a:prstDash val="solid"/>
                </a:ln>
                <a:solidFill>
                  <a:srgbClr val="FFFFFF"/>
                </a:solidFill>
                <a:effectLst>
                  <a:outerShdw blurRad="38100" dist="22860" dir="5400000" algn="tl" rotWithShape="0">
                    <a:srgbClr val="000000">
                      <a:alpha val="30000"/>
                    </a:srgbClr>
                  </a:outerShdw>
                </a:effectLst>
              </a:rPr>
              <a:t>Submitted By: </a:t>
            </a:r>
          </a:p>
          <a:p>
            <a:pPr algn="ctr"/>
            <a:r>
              <a:rPr lang="en-US" sz="3600" b="1" dirty="0">
                <a:ln w="10160">
                  <a:solidFill>
                    <a:schemeClr val="bg1">
                      <a:lumMod val="50000"/>
                    </a:schemeClr>
                  </a:solidFill>
                  <a:prstDash val="solid"/>
                </a:ln>
                <a:solidFill>
                  <a:srgbClr val="FFFFFF"/>
                </a:solidFill>
                <a:effectLst>
                  <a:outerShdw blurRad="38100" dist="22860" dir="5400000" algn="tl" rotWithShape="0">
                    <a:srgbClr val="000000">
                      <a:alpha val="30000"/>
                    </a:srgbClr>
                  </a:outerShdw>
                </a:effectLst>
              </a:rPr>
              <a:t>Waseem Salami</a:t>
            </a:r>
          </a:p>
          <a:p>
            <a:pPr algn="ctr"/>
            <a:r>
              <a:rPr lang="en-US" sz="3600" b="1" cap="none" spc="0" dirty="0">
                <a:ln w="10160">
                  <a:solidFill>
                    <a:schemeClr val="bg1">
                      <a:lumMod val="50000"/>
                    </a:schemeClr>
                  </a:solidFill>
                  <a:prstDash val="solid"/>
                </a:ln>
                <a:solidFill>
                  <a:srgbClr val="FFFFFF"/>
                </a:solidFill>
                <a:effectLst>
                  <a:outerShdw blurRad="38100" dist="22860" dir="5400000" algn="tl" rotWithShape="0">
                    <a:srgbClr val="000000">
                      <a:alpha val="30000"/>
                    </a:srgbClr>
                  </a:outerShdw>
                </a:effectLst>
              </a:rPr>
              <a:t>Nadia </a:t>
            </a:r>
            <a:r>
              <a:rPr lang="en-US" sz="3600" b="1" cap="none" spc="0" dirty="0" err="1">
                <a:ln w="10160">
                  <a:solidFill>
                    <a:schemeClr val="bg1">
                      <a:lumMod val="50000"/>
                    </a:schemeClr>
                  </a:solidFill>
                  <a:prstDash val="solid"/>
                </a:ln>
                <a:solidFill>
                  <a:srgbClr val="FFFFFF"/>
                </a:solidFill>
                <a:effectLst>
                  <a:outerShdw blurRad="38100" dist="22860" dir="5400000" algn="tl" rotWithShape="0">
                    <a:srgbClr val="000000">
                      <a:alpha val="30000"/>
                    </a:srgbClr>
                  </a:outerShdw>
                </a:effectLst>
              </a:rPr>
              <a:t>Sirhan</a:t>
            </a:r>
            <a:endParaRPr lang="en-US" sz="3600" b="1" cap="none" spc="0" dirty="0">
              <a:ln w="10160">
                <a:solidFill>
                  <a:schemeClr val="bg1">
                    <a:lumMod val="50000"/>
                  </a:schemeClr>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66659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Title 1">
            <a:extLst>
              <a:ext uri="{FF2B5EF4-FFF2-40B4-BE49-F238E27FC236}">
                <a16:creationId xmlns:a16="http://schemas.microsoft.com/office/drawing/2014/main" id="{CAD75859-826B-ED75-F0A9-F15048E91995}"/>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2800" b="1" kern="1200">
                <a:solidFill>
                  <a:srgbClr val="FFFFFF"/>
                </a:solidFill>
                <a:latin typeface="+mj-lt"/>
                <a:ea typeface="+mj-ea"/>
                <a:cs typeface="+mj-cs"/>
              </a:rPr>
              <a:t>Analyzing the semantic networks</a:t>
            </a:r>
            <a:br>
              <a:rPr lang="en-US" sz="2800" b="1" kern="1200">
                <a:solidFill>
                  <a:srgbClr val="FFFFFF"/>
                </a:solidFill>
                <a:latin typeface="+mj-lt"/>
                <a:ea typeface="+mj-ea"/>
                <a:cs typeface="+mj-cs"/>
              </a:rPr>
            </a:br>
            <a:r>
              <a:rPr lang="en-US" sz="2800" u="sng" kern="1200">
                <a:solidFill>
                  <a:srgbClr val="FFFFFF"/>
                </a:solidFill>
                <a:latin typeface="+mj-lt"/>
                <a:ea typeface="+mj-ea"/>
                <a:cs typeface="+mj-cs"/>
              </a:rPr>
              <a:t>Network Measurements:</a:t>
            </a:r>
            <a:endParaRPr lang="en-US" sz="2800" b="1" kern="1200">
              <a:solidFill>
                <a:srgbClr val="FFFFFF"/>
              </a:solidFill>
              <a:latin typeface="+mj-lt"/>
              <a:ea typeface="+mj-ea"/>
              <a:cs typeface="+mj-cs"/>
            </a:endParaRPr>
          </a:p>
        </p:txBody>
      </p:sp>
      <p:sp>
        <p:nvSpPr>
          <p:cNvPr id="44" name="Content Placeholder 2">
            <a:extLst>
              <a:ext uri="{FF2B5EF4-FFF2-40B4-BE49-F238E27FC236}">
                <a16:creationId xmlns:a16="http://schemas.microsoft.com/office/drawing/2014/main" id="{FEE4C341-3CC6-D0D3-3DBC-4648DA634D2C}"/>
              </a:ext>
            </a:extLst>
          </p:cNvPr>
          <p:cNvSpPr>
            <a:spLocks noGrp="1"/>
          </p:cNvSpPr>
          <p:nvPr>
            <p:ph idx="1"/>
          </p:nvPr>
        </p:nvSpPr>
        <p:spPr>
          <a:xfrm>
            <a:off x="4603468" y="5839017"/>
            <a:ext cx="6829520" cy="403749"/>
          </a:xfrm>
        </p:spPr>
        <p:txBody>
          <a:bodyPr vert="horz" lIns="91440" tIns="45720" rIns="91440" bIns="45720" rtlCol="0">
            <a:normAutofit/>
          </a:bodyPr>
          <a:lstStyle/>
          <a:p>
            <a:pPr marL="0" indent="0">
              <a:buNone/>
            </a:pPr>
            <a:r>
              <a:rPr lang="en-US" sz="1800" kern="1200" dirty="0">
                <a:solidFill>
                  <a:srgbClr val="E7E6E6"/>
                </a:solidFill>
                <a:latin typeface="+mn-lt"/>
                <a:ea typeface="+mn-ea"/>
                <a:cs typeface="+mn-cs"/>
              </a:rPr>
              <a:t>betweenness centrality: </a:t>
            </a:r>
          </a:p>
        </p:txBody>
      </p:sp>
      <p:pic>
        <p:nvPicPr>
          <p:cNvPr id="48" name="Picture 47">
            <a:extLst>
              <a:ext uri="{FF2B5EF4-FFF2-40B4-BE49-F238E27FC236}">
                <a16:creationId xmlns:a16="http://schemas.microsoft.com/office/drawing/2014/main" id="{1E922FE1-BDA2-0AD1-0E0A-4DB273ECF6EC}"/>
              </a:ext>
            </a:extLst>
          </p:cNvPr>
          <p:cNvPicPr>
            <a:picLocks noChangeAspect="1"/>
          </p:cNvPicPr>
          <p:nvPr/>
        </p:nvPicPr>
        <p:blipFill>
          <a:blip r:embed="rId3"/>
          <a:stretch>
            <a:fillRect/>
          </a:stretch>
        </p:blipFill>
        <p:spPr>
          <a:xfrm>
            <a:off x="317634" y="2598895"/>
            <a:ext cx="3794760" cy="1660208"/>
          </a:xfrm>
          <a:prstGeom prst="rect">
            <a:avLst/>
          </a:prstGeom>
        </p:spPr>
      </p:pic>
      <p:pic>
        <p:nvPicPr>
          <p:cNvPr id="45" name="Picture 44" descr="A screenshot of a cell phone&#10;&#10;Description automatically generated">
            <a:extLst>
              <a:ext uri="{FF2B5EF4-FFF2-40B4-BE49-F238E27FC236}">
                <a16:creationId xmlns:a16="http://schemas.microsoft.com/office/drawing/2014/main" id="{02404D23-F577-3577-CCE4-76DC1673AEE3}"/>
              </a:ext>
            </a:extLst>
          </p:cNvPr>
          <p:cNvPicPr>
            <a:picLocks noChangeAspect="1"/>
          </p:cNvPicPr>
          <p:nvPr/>
        </p:nvPicPr>
        <p:blipFill>
          <a:blip r:embed="rId4"/>
          <a:stretch>
            <a:fillRect/>
          </a:stretch>
        </p:blipFill>
        <p:spPr>
          <a:xfrm>
            <a:off x="4422072" y="321732"/>
            <a:ext cx="3354426" cy="4111323"/>
          </a:xfrm>
          <a:prstGeom prst="rect">
            <a:avLst/>
          </a:prstGeom>
        </p:spPr>
      </p:pic>
      <p:pic>
        <p:nvPicPr>
          <p:cNvPr id="46" name="Picture 45" descr="A graph with blue dots&#10;&#10;Description automatically generated">
            <a:extLst>
              <a:ext uri="{FF2B5EF4-FFF2-40B4-BE49-F238E27FC236}">
                <a16:creationId xmlns:a16="http://schemas.microsoft.com/office/drawing/2014/main" id="{DE20BE50-AFA4-10FA-69BE-FE85B9E50C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6382" y="422910"/>
            <a:ext cx="3797984" cy="2801013"/>
          </a:xfrm>
          <a:prstGeom prst="rect">
            <a:avLst/>
          </a:prstGeom>
        </p:spPr>
      </p:pic>
      <p:cxnSp>
        <p:nvCxnSpPr>
          <p:cNvPr id="56" name="Straight Connector 55">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51EAFEC4-676E-30E5-8C1C-59A6B15167B9}"/>
              </a:ext>
            </a:extLst>
          </p:cNvPr>
          <p:cNvPicPr>
            <a:picLocks noChangeAspect="1"/>
          </p:cNvPicPr>
          <p:nvPr/>
        </p:nvPicPr>
        <p:blipFill>
          <a:blip r:embed="rId6"/>
          <a:stretch>
            <a:fillRect/>
          </a:stretch>
        </p:blipFill>
        <p:spPr>
          <a:xfrm>
            <a:off x="317634" y="4748321"/>
            <a:ext cx="3794760" cy="1565338"/>
          </a:xfrm>
          <a:prstGeom prst="rect">
            <a:avLst/>
          </a:prstGeom>
        </p:spPr>
      </p:pic>
      <p:sp>
        <p:nvSpPr>
          <p:cNvPr id="52" name="TextBox 51">
            <a:extLst>
              <a:ext uri="{FF2B5EF4-FFF2-40B4-BE49-F238E27FC236}">
                <a16:creationId xmlns:a16="http://schemas.microsoft.com/office/drawing/2014/main" id="{E3208266-0F3B-780D-46A8-1DD6FD22B0FB}"/>
              </a:ext>
            </a:extLst>
          </p:cNvPr>
          <p:cNvSpPr txBox="1"/>
          <p:nvPr/>
        </p:nvSpPr>
        <p:spPr>
          <a:xfrm>
            <a:off x="157316" y="176812"/>
            <a:ext cx="4264756" cy="2369880"/>
          </a:xfrm>
          <a:prstGeom prst="rect">
            <a:avLst/>
          </a:prstGeom>
          <a:noFill/>
        </p:spPr>
        <p:txBody>
          <a:bodyPr wrap="square" rtlCol="0">
            <a:spAutoFit/>
          </a:bodyPr>
          <a:lstStyle/>
          <a:p>
            <a:r>
              <a:rPr lang="en-US" sz="2000" b="1" u="sng" dirty="0"/>
              <a:t>t-statistic</a:t>
            </a:r>
            <a:r>
              <a:rPr lang="en-US" sz="2000" u="sng" dirty="0"/>
              <a:t> of the </a:t>
            </a:r>
            <a:r>
              <a:rPr lang="en-US" sz="2000" u="sng" dirty="0" err="1"/>
              <a:t>betweness</a:t>
            </a:r>
            <a:r>
              <a:rPr lang="en-US" sz="2000" u="sng" dirty="0"/>
              <a:t> centrality: </a:t>
            </a:r>
            <a:r>
              <a:rPr lang="en-US" dirty="0" err="1"/>
              <a:t>infj</a:t>
            </a:r>
            <a:r>
              <a:rPr lang="en-US" dirty="0"/>
              <a:t> vs </a:t>
            </a:r>
            <a:r>
              <a:rPr lang="en-US" dirty="0" err="1"/>
              <a:t>enfj</a:t>
            </a:r>
            <a:r>
              <a:rPr lang="en-US" dirty="0"/>
              <a:t>:  -1.292254</a:t>
            </a:r>
          </a:p>
          <a:p>
            <a:endParaRPr lang="en-US" dirty="0"/>
          </a:p>
          <a:p>
            <a:r>
              <a:rPr lang="en-US" sz="2000" b="1" u="sng" dirty="0"/>
              <a:t>p-value</a:t>
            </a:r>
            <a:r>
              <a:rPr lang="en-US" sz="2000" u="sng" dirty="0"/>
              <a:t> of the </a:t>
            </a:r>
            <a:r>
              <a:rPr lang="en-US" sz="2000" u="sng" dirty="0" err="1"/>
              <a:t>betweness</a:t>
            </a:r>
            <a:r>
              <a:rPr lang="en-US" sz="2000" u="sng" dirty="0"/>
              <a:t> centrality: </a:t>
            </a:r>
            <a:endParaRPr lang="en-US" dirty="0"/>
          </a:p>
          <a:p>
            <a:r>
              <a:rPr lang="en-US" dirty="0" err="1"/>
              <a:t>infj</a:t>
            </a:r>
            <a:r>
              <a:rPr lang="en-US" dirty="0"/>
              <a:t> vs </a:t>
            </a:r>
            <a:r>
              <a:rPr lang="en-US" dirty="0" err="1"/>
              <a:t>enfj</a:t>
            </a:r>
            <a:r>
              <a:rPr lang="en-US" dirty="0"/>
              <a:t>:  0.198230</a:t>
            </a:r>
          </a:p>
          <a:p>
            <a:endParaRPr lang="en-US" dirty="0"/>
          </a:p>
          <a:p>
            <a:r>
              <a:rPr lang="en-US" sz="1800" b="1" u="sng" dirty="0"/>
              <a:t>Correlation </a:t>
            </a:r>
            <a:r>
              <a:rPr lang="en-US" sz="1800" u="sng" dirty="0"/>
              <a:t>of the </a:t>
            </a:r>
            <a:r>
              <a:rPr lang="en-US" sz="1800" u="sng" dirty="0" err="1"/>
              <a:t>betweness</a:t>
            </a:r>
            <a:r>
              <a:rPr lang="en-US" sz="1800" u="sng" dirty="0"/>
              <a:t> centrality: </a:t>
            </a:r>
            <a:endParaRPr lang="en-US" dirty="0"/>
          </a:p>
          <a:p>
            <a:r>
              <a:rPr lang="en-US" dirty="0" err="1"/>
              <a:t>infj</a:t>
            </a:r>
            <a:r>
              <a:rPr lang="en-US" dirty="0"/>
              <a:t> vs </a:t>
            </a:r>
            <a:r>
              <a:rPr lang="en-US" dirty="0" err="1"/>
              <a:t>enfj</a:t>
            </a:r>
            <a:r>
              <a:rPr lang="en-US" dirty="0"/>
              <a:t>:  0.806170</a:t>
            </a:r>
          </a:p>
        </p:txBody>
      </p:sp>
      <p:pic>
        <p:nvPicPr>
          <p:cNvPr id="59" name="Picture 58">
            <a:extLst>
              <a:ext uri="{FF2B5EF4-FFF2-40B4-BE49-F238E27FC236}">
                <a16:creationId xmlns:a16="http://schemas.microsoft.com/office/drawing/2014/main" id="{B27B83B4-430D-E999-9B49-FC3D293862B2}"/>
              </a:ext>
            </a:extLst>
          </p:cNvPr>
          <p:cNvPicPr>
            <a:picLocks noChangeAspect="1"/>
          </p:cNvPicPr>
          <p:nvPr/>
        </p:nvPicPr>
        <p:blipFill>
          <a:blip r:embed="rId7"/>
          <a:stretch>
            <a:fillRect/>
          </a:stretch>
        </p:blipFill>
        <p:spPr>
          <a:xfrm>
            <a:off x="7776498" y="3665461"/>
            <a:ext cx="4198984" cy="495343"/>
          </a:xfrm>
          <a:prstGeom prst="rect">
            <a:avLst/>
          </a:prstGeom>
        </p:spPr>
      </p:pic>
    </p:spTree>
    <p:extLst>
      <p:ext uri="{BB962C8B-B14F-4D97-AF65-F5344CB8AC3E}">
        <p14:creationId xmlns:p14="http://schemas.microsoft.com/office/powerpoint/2010/main" val="1686506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BBD3979-0B7D-F91E-3957-14830CC8E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itle 1">
            <a:extLst>
              <a:ext uri="{FF2B5EF4-FFF2-40B4-BE49-F238E27FC236}">
                <a16:creationId xmlns:a16="http://schemas.microsoft.com/office/drawing/2014/main" id="{E48B9D2A-3A8E-9637-22CE-30613B34CB73}"/>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2800" b="1" kern="1200">
                <a:solidFill>
                  <a:srgbClr val="FFFFFF"/>
                </a:solidFill>
                <a:latin typeface="+mj-lt"/>
                <a:ea typeface="+mj-ea"/>
                <a:cs typeface="+mj-cs"/>
              </a:rPr>
              <a:t>Analyzing the semantic networks</a:t>
            </a:r>
            <a:br>
              <a:rPr lang="en-US" sz="2800" b="1" kern="1200">
                <a:solidFill>
                  <a:srgbClr val="FFFFFF"/>
                </a:solidFill>
                <a:latin typeface="+mj-lt"/>
                <a:ea typeface="+mj-ea"/>
                <a:cs typeface="+mj-cs"/>
              </a:rPr>
            </a:br>
            <a:r>
              <a:rPr lang="en-US" sz="2800" u="sng" kern="1200">
                <a:solidFill>
                  <a:srgbClr val="FFFFFF"/>
                </a:solidFill>
                <a:latin typeface="+mj-lt"/>
                <a:ea typeface="+mj-ea"/>
                <a:cs typeface="+mj-cs"/>
              </a:rPr>
              <a:t>Network Measurements:</a:t>
            </a:r>
            <a:endParaRPr lang="en-US" sz="2800" b="1" kern="1200">
              <a:solidFill>
                <a:srgbClr val="FFFFFF"/>
              </a:solidFill>
              <a:latin typeface="+mj-lt"/>
              <a:ea typeface="+mj-ea"/>
              <a:cs typeface="+mj-cs"/>
            </a:endParaRPr>
          </a:p>
        </p:txBody>
      </p:sp>
      <p:sp>
        <p:nvSpPr>
          <p:cNvPr id="43" name="Content Placeholder 2">
            <a:extLst>
              <a:ext uri="{FF2B5EF4-FFF2-40B4-BE49-F238E27FC236}">
                <a16:creationId xmlns:a16="http://schemas.microsoft.com/office/drawing/2014/main" id="{6AD5EF16-8CF8-9989-EE44-8A9C57A421EB}"/>
              </a:ext>
            </a:extLst>
          </p:cNvPr>
          <p:cNvSpPr>
            <a:spLocks noGrp="1"/>
          </p:cNvSpPr>
          <p:nvPr>
            <p:ph idx="1"/>
          </p:nvPr>
        </p:nvSpPr>
        <p:spPr>
          <a:xfrm>
            <a:off x="4603468" y="5839017"/>
            <a:ext cx="6829520" cy="403749"/>
          </a:xfrm>
        </p:spPr>
        <p:txBody>
          <a:bodyPr vert="horz" lIns="91440" tIns="45720" rIns="91440" bIns="45720" rtlCol="0">
            <a:normAutofit/>
          </a:bodyPr>
          <a:lstStyle/>
          <a:p>
            <a:pPr marL="0" indent="0">
              <a:buNone/>
            </a:pPr>
            <a:r>
              <a:rPr lang="en-US" sz="1800" kern="1200" dirty="0">
                <a:solidFill>
                  <a:srgbClr val="E7E6E6"/>
                </a:solidFill>
                <a:latin typeface="+mn-lt"/>
                <a:ea typeface="+mn-ea"/>
                <a:cs typeface="+mn-cs"/>
              </a:rPr>
              <a:t>eigenvector  centrality: </a:t>
            </a:r>
          </a:p>
        </p:txBody>
      </p:sp>
      <p:pic>
        <p:nvPicPr>
          <p:cNvPr id="44" name="Picture 43">
            <a:extLst>
              <a:ext uri="{FF2B5EF4-FFF2-40B4-BE49-F238E27FC236}">
                <a16:creationId xmlns:a16="http://schemas.microsoft.com/office/drawing/2014/main" id="{FFF325D3-EF1C-A07D-778F-A6DE29C29D23}"/>
              </a:ext>
            </a:extLst>
          </p:cNvPr>
          <p:cNvPicPr>
            <a:picLocks noChangeAspect="1"/>
          </p:cNvPicPr>
          <p:nvPr/>
        </p:nvPicPr>
        <p:blipFill>
          <a:blip r:embed="rId3"/>
          <a:stretch>
            <a:fillRect/>
          </a:stretch>
        </p:blipFill>
        <p:spPr>
          <a:xfrm>
            <a:off x="317634" y="2598895"/>
            <a:ext cx="3794760" cy="1660208"/>
          </a:xfrm>
          <a:prstGeom prst="rect">
            <a:avLst/>
          </a:prstGeom>
        </p:spPr>
      </p:pic>
      <p:pic>
        <p:nvPicPr>
          <p:cNvPr id="45" name="Picture 44" descr="A screenshot of a cell phone&#10;&#10;Description automatically generated">
            <a:extLst>
              <a:ext uri="{FF2B5EF4-FFF2-40B4-BE49-F238E27FC236}">
                <a16:creationId xmlns:a16="http://schemas.microsoft.com/office/drawing/2014/main" id="{BAAD2F2F-840D-190D-D7F6-438EB3340569}"/>
              </a:ext>
            </a:extLst>
          </p:cNvPr>
          <p:cNvPicPr>
            <a:picLocks noChangeAspect="1"/>
          </p:cNvPicPr>
          <p:nvPr/>
        </p:nvPicPr>
        <p:blipFill>
          <a:blip r:embed="rId4"/>
          <a:stretch>
            <a:fillRect/>
          </a:stretch>
        </p:blipFill>
        <p:spPr>
          <a:xfrm>
            <a:off x="4422072" y="321732"/>
            <a:ext cx="3354426" cy="4111323"/>
          </a:xfrm>
          <a:prstGeom prst="rect">
            <a:avLst/>
          </a:prstGeom>
        </p:spPr>
      </p:pic>
      <p:cxnSp>
        <p:nvCxnSpPr>
          <p:cNvPr id="47" name="Straight Connector 46">
            <a:extLst>
              <a:ext uri="{FF2B5EF4-FFF2-40B4-BE49-F238E27FC236}">
                <a16:creationId xmlns:a16="http://schemas.microsoft.com/office/drawing/2014/main" id="{03B87DFB-67E3-5A2A-D9C7-40B20ED54A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9E272E07-A1C9-4E24-27C3-EDAF2FB46454}"/>
              </a:ext>
            </a:extLst>
          </p:cNvPr>
          <p:cNvPicPr>
            <a:picLocks noChangeAspect="1"/>
          </p:cNvPicPr>
          <p:nvPr/>
        </p:nvPicPr>
        <p:blipFill>
          <a:blip r:embed="rId5"/>
          <a:stretch>
            <a:fillRect/>
          </a:stretch>
        </p:blipFill>
        <p:spPr>
          <a:xfrm>
            <a:off x="317634" y="4748321"/>
            <a:ext cx="3794760" cy="1565338"/>
          </a:xfrm>
          <a:prstGeom prst="rect">
            <a:avLst/>
          </a:prstGeom>
        </p:spPr>
      </p:pic>
      <p:pic>
        <p:nvPicPr>
          <p:cNvPr id="52" name="Picture 51">
            <a:extLst>
              <a:ext uri="{FF2B5EF4-FFF2-40B4-BE49-F238E27FC236}">
                <a16:creationId xmlns:a16="http://schemas.microsoft.com/office/drawing/2014/main" id="{CA074942-8092-77EA-CBCD-FBB64F249349}"/>
              </a:ext>
            </a:extLst>
          </p:cNvPr>
          <p:cNvPicPr>
            <a:picLocks noChangeAspect="1"/>
          </p:cNvPicPr>
          <p:nvPr/>
        </p:nvPicPr>
        <p:blipFill>
          <a:blip r:embed="rId6"/>
          <a:stretch>
            <a:fillRect/>
          </a:stretch>
        </p:blipFill>
        <p:spPr>
          <a:xfrm>
            <a:off x="5514772" y="300260"/>
            <a:ext cx="2255157" cy="4111324"/>
          </a:xfrm>
          <a:prstGeom prst="rect">
            <a:avLst/>
          </a:prstGeom>
        </p:spPr>
      </p:pic>
      <p:pic>
        <p:nvPicPr>
          <p:cNvPr id="56" name="Picture 55" descr="A graph with blue dots&#10;&#10;Description automatically generated">
            <a:extLst>
              <a:ext uri="{FF2B5EF4-FFF2-40B4-BE49-F238E27FC236}">
                <a16:creationId xmlns:a16="http://schemas.microsoft.com/office/drawing/2014/main" id="{94FABDAC-4594-661D-0C2D-20B8CE1A03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6176" y="838065"/>
            <a:ext cx="3905308" cy="2883920"/>
          </a:xfrm>
          <a:prstGeom prst="rect">
            <a:avLst/>
          </a:prstGeom>
        </p:spPr>
      </p:pic>
      <p:sp>
        <p:nvSpPr>
          <p:cNvPr id="58" name="TextBox 57">
            <a:extLst>
              <a:ext uri="{FF2B5EF4-FFF2-40B4-BE49-F238E27FC236}">
                <a16:creationId xmlns:a16="http://schemas.microsoft.com/office/drawing/2014/main" id="{2C5D4B97-D5B9-CCE1-71F3-E2FFDEDAE65D}"/>
              </a:ext>
            </a:extLst>
          </p:cNvPr>
          <p:cNvSpPr txBox="1"/>
          <p:nvPr/>
        </p:nvSpPr>
        <p:spPr>
          <a:xfrm>
            <a:off x="157316" y="176812"/>
            <a:ext cx="4264756" cy="2369880"/>
          </a:xfrm>
          <a:prstGeom prst="rect">
            <a:avLst/>
          </a:prstGeom>
          <a:noFill/>
        </p:spPr>
        <p:txBody>
          <a:bodyPr wrap="square" rtlCol="0">
            <a:spAutoFit/>
          </a:bodyPr>
          <a:lstStyle/>
          <a:p>
            <a:r>
              <a:rPr lang="en-US" sz="2000" b="1" u="sng" dirty="0"/>
              <a:t>t-statistic</a:t>
            </a:r>
            <a:r>
              <a:rPr lang="en-US" sz="2000" u="sng" dirty="0"/>
              <a:t> of the eigenvector centrality: </a:t>
            </a:r>
            <a:r>
              <a:rPr lang="en-US" dirty="0" err="1"/>
              <a:t>infj</a:t>
            </a:r>
            <a:r>
              <a:rPr lang="en-US" dirty="0"/>
              <a:t> vs </a:t>
            </a:r>
            <a:r>
              <a:rPr lang="en-US" dirty="0" err="1"/>
              <a:t>enfj</a:t>
            </a:r>
            <a:r>
              <a:rPr lang="en-US" dirty="0"/>
              <a:t>:  0.452380</a:t>
            </a:r>
          </a:p>
          <a:p>
            <a:endParaRPr lang="en-US" dirty="0"/>
          </a:p>
          <a:p>
            <a:r>
              <a:rPr lang="en-US" sz="2000" b="1" u="sng" dirty="0"/>
              <a:t>p-value</a:t>
            </a:r>
            <a:r>
              <a:rPr lang="en-US" sz="2000" u="sng" dirty="0"/>
              <a:t> of the eigenvector centrality: </a:t>
            </a:r>
            <a:endParaRPr lang="en-US" dirty="0"/>
          </a:p>
          <a:p>
            <a:r>
              <a:rPr lang="en-US" dirty="0" err="1"/>
              <a:t>infj</a:t>
            </a:r>
            <a:r>
              <a:rPr lang="en-US" dirty="0"/>
              <a:t> vs </a:t>
            </a:r>
            <a:r>
              <a:rPr lang="en-US" dirty="0" err="1"/>
              <a:t>enfj</a:t>
            </a:r>
            <a:r>
              <a:rPr lang="en-US" dirty="0"/>
              <a:t>:  0.651639</a:t>
            </a:r>
          </a:p>
          <a:p>
            <a:endParaRPr lang="en-US" dirty="0"/>
          </a:p>
          <a:p>
            <a:r>
              <a:rPr lang="en-US" sz="1800" b="1" u="sng" dirty="0"/>
              <a:t>Correlation </a:t>
            </a:r>
            <a:r>
              <a:rPr lang="en-US" sz="1800" u="sng" dirty="0"/>
              <a:t>of the eigenvector centrality: </a:t>
            </a:r>
            <a:endParaRPr lang="en-US" dirty="0"/>
          </a:p>
          <a:p>
            <a:r>
              <a:rPr lang="en-US" dirty="0" err="1"/>
              <a:t>infj</a:t>
            </a:r>
            <a:r>
              <a:rPr lang="en-US" dirty="0"/>
              <a:t> vs </a:t>
            </a:r>
            <a:r>
              <a:rPr lang="en-US" dirty="0" err="1"/>
              <a:t>enfj</a:t>
            </a:r>
            <a:r>
              <a:rPr lang="en-US" dirty="0"/>
              <a:t>:  0.716519</a:t>
            </a:r>
          </a:p>
        </p:txBody>
      </p:sp>
    </p:spTree>
    <p:extLst>
      <p:ext uri="{BB962C8B-B14F-4D97-AF65-F5344CB8AC3E}">
        <p14:creationId xmlns:p14="http://schemas.microsoft.com/office/powerpoint/2010/main" val="190393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3">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ollage of words&#10;&#10;Description automatically generated">
            <a:extLst>
              <a:ext uri="{FF2B5EF4-FFF2-40B4-BE49-F238E27FC236}">
                <a16:creationId xmlns:a16="http://schemas.microsoft.com/office/drawing/2014/main" id="{466475FF-D4B0-89A9-E848-6CCA0E8A8B71}"/>
              </a:ext>
            </a:extLst>
          </p:cNvPr>
          <p:cNvPicPr>
            <a:picLocks noChangeAspect="1"/>
          </p:cNvPicPr>
          <p:nvPr/>
        </p:nvPicPr>
        <p:blipFill>
          <a:blip r:embed="rId2"/>
          <a:stretch>
            <a:fillRect/>
          </a:stretch>
        </p:blipFill>
        <p:spPr>
          <a:xfrm>
            <a:off x="762953" y="643466"/>
            <a:ext cx="5055743" cy="5571066"/>
          </a:xfrm>
          <a:prstGeom prst="rect">
            <a:avLst/>
          </a:prstGeom>
        </p:spPr>
      </p:pic>
      <p:cxnSp>
        <p:nvCxnSpPr>
          <p:cNvPr id="18" name="Straight Connector 17">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7" name="Picture 6" descr="A close-up of words&#10;&#10;Description automatically generated">
            <a:extLst>
              <a:ext uri="{FF2B5EF4-FFF2-40B4-BE49-F238E27FC236}">
                <a16:creationId xmlns:a16="http://schemas.microsoft.com/office/drawing/2014/main" id="{D51ABB74-F8B2-E973-F459-0E0A85CA621E}"/>
              </a:ext>
            </a:extLst>
          </p:cNvPr>
          <p:cNvPicPr>
            <a:picLocks noChangeAspect="1"/>
          </p:cNvPicPr>
          <p:nvPr/>
        </p:nvPicPr>
        <p:blipFill>
          <a:blip r:embed="rId3"/>
          <a:stretch>
            <a:fillRect/>
          </a:stretch>
        </p:blipFill>
        <p:spPr>
          <a:xfrm>
            <a:off x="6394194" y="643467"/>
            <a:ext cx="5013960" cy="5571066"/>
          </a:xfrm>
          <a:prstGeom prst="rect">
            <a:avLst/>
          </a:prstGeom>
        </p:spPr>
      </p:pic>
    </p:spTree>
    <p:extLst>
      <p:ext uri="{BB962C8B-B14F-4D97-AF65-F5344CB8AC3E}">
        <p14:creationId xmlns:p14="http://schemas.microsoft.com/office/powerpoint/2010/main" val="2180159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6" name="Rectangle 15">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7A603-3C29-2213-3D98-3039B8946E0E}"/>
              </a:ext>
            </a:extLst>
          </p:cNvPr>
          <p:cNvSpPr>
            <a:spLocks noGrp="1"/>
          </p:cNvSpPr>
          <p:nvPr>
            <p:ph type="title"/>
          </p:nvPr>
        </p:nvSpPr>
        <p:spPr>
          <a:xfrm>
            <a:off x="1057025" y="922644"/>
            <a:ext cx="5040285" cy="1169585"/>
          </a:xfrm>
        </p:spPr>
        <p:txBody>
          <a:bodyPr anchor="b">
            <a:normAutofit/>
          </a:bodyPr>
          <a:lstStyle/>
          <a:p>
            <a:r>
              <a:rPr lang="en-US" sz="4000"/>
              <a:t>Community detection</a:t>
            </a:r>
          </a:p>
        </p:txBody>
      </p:sp>
      <p:sp>
        <p:nvSpPr>
          <p:cNvPr id="21" name="Rectangle 2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AF4581-E577-CDC0-299F-42A5DB7D5961}"/>
              </a:ext>
            </a:extLst>
          </p:cNvPr>
          <p:cNvSpPr>
            <a:spLocks noGrp="1"/>
          </p:cNvSpPr>
          <p:nvPr>
            <p:ph idx="1"/>
          </p:nvPr>
        </p:nvSpPr>
        <p:spPr>
          <a:xfrm>
            <a:off x="1055715" y="2508105"/>
            <a:ext cx="5040285" cy="3632493"/>
          </a:xfrm>
        </p:spPr>
        <p:txBody>
          <a:bodyPr anchor="ctr">
            <a:normAutofit/>
          </a:bodyPr>
          <a:lstStyle/>
          <a:p>
            <a:r>
              <a:rPr lang="en-US" sz="2000"/>
              <a:t>Tried several algorithms, mainly the </a:t>
            </a:r>
            <a:r>
              <a:rPr lang="en-US" sz="2000" b="1"/>
              <a:t>Girvan Newman Algorithm </a:t>
            </a:r>
            <a:r>
              <a:rPr lang="en-US" sz="2000"/>
              <a:t>and the </a:t>
            </a:r>
            <a:r>
              <a:rPr lang="en-US" sz="2000" b="1"/>
              <a:t>Louvain Algorithm, </a:t>
            </a:r>
            <a:r>
              <a:rPr lang="en-US" sz="2000"/>
              <a:t>the algorithm that obtained best Modularity score was the </a:t>
            </a:r>
            <a:r>
              <a:rPr lang="en-US" sz="2000" u="sng"/>
              <a:t>Louvain Algorithm</a:t>
            </a:r>
            <a:r>
              <a:rPr lang="en-US" sz="2000"/>
              <a:t>, so we chose it for community detection.</a:t>
            </a:r>
          </a:p>
          <a:p>
            <a:pPr marL="0" indent="0">
              <a:buNone/>
            </a:pPr>
            <a:endParaRPr lang="en-US" sz="2000" b="1"/>
          </a:p>
        </p:txBody>
      </p:sp>
      <p:pic>
        <p:nvPicPr>
          <p:cNvPr id="6" name="Picture 5">
            <a:extLst>
              <a:ext uri="{FF2B5EF4-FFF2-40B4-BE49-F238E27FC236}">
                <a16:creationId xmlns:a16="http://schemas.microsoft.com/office/drawing/2014/main" id="{A9A90989-2738-0F95-BF8A-64A19E94B433}"/>
              </a:ext>
            </a:extLst>
          </p:cNvPr>
          <p:cNvPicPr>
            <a:picLocks noChangeAspect="1"/>
          </p:cNvPicPr>
          <p:nvPr/>
        </p:nvPicPr>
        <p:blipFill>
          <a:blip r:embed="rId3"/>
          <a:stretch>
            <a:fillRect/>
          </a:stretch>
        </p:blipFill>
        <p:spPr>
          <a:xfrm>
            <a:off x="6097177" y="1611324"/>
            <a:ext cx="5889281" cy="3032979"/>
          </a:xfrm>
          <a:prstGeom prst="rect">
            <a:avLst/>
          </a:prstGeom>
        </p:spPr>
      </p:pic>
      <p:pic>
        <p:nvPicPr>
          <p:cNvPr id="8" name="Picture 7">
            <a:extLst>
              <a:ext uri="{FF2B5EF4-FFF2-40B4-BE49-F238E27FC236}">
                <a16:creationId xmlns:a16="http://schemas.microsoft.com/office/drawing/2014/main" id="{DA227F92-4B42-1233-2D88-3E42EF7A5176}"/>
              </a:ext>
            </a:extLst>
          </p:cNvPr>
          <p:cNvPicPr>
            <a:picLocks noChangeAspect="1"/>
          </p:cNvPicPr>
          <p:nvPr/>
        </p:nvPicPr>
        <p:blipFill>
          <a:blip r:embed="rId4"/>
          <a:stretch>
            <a:fillRect/>
          </a:stretch>
        </p:blipFill>
        <p:spPr>
          <a:xfrm>
            <a:off x="1475882" y="5189053"/>
            <a:ext cx="7760715" cy="756669"/>
          </a:xfrm>
          <a:prstGeom prst="rect">
            <a:avLst/>
          </a:prstGeom>
        </p:spPr>
      </p:pic>
    </p:spTree>
    <p:extLst>
      <p:ext uri="{BB962C8B-B14F-4D97-AF65-F5344CB8AC3E}">
        <p14:creationId xmlns:p14="http://schemas.microsoft.com/office/powerpoint/2010/main" val="4090085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Isosceles Triangle 2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9F534D1-EFFC-388B-5764-45D04FC8B972}"/>
              </a:ext>
            </a:extLst>
          </p:cNvPr>
          <p:cNvPicPr>
            <a:picLocks noChangeAspect="1"/>
          </p:cNvPicPr>
          <p:nvPr/>
        </p:nvPicPr>
        <p:blipFill>
          <a:blip r:embed="rId3"/>
          <a:stretch>
            <a:fillRect/>
          </a:stretch>
        </p:blipFill>
        <p:spPr>
          <a:xfrm>
            <a:off x="643467" y="729995"/>
            <a:ext cx="10905066" cy="5398008"/>
          </a:xfrm>
          <a:prstGeom prst="rect">
            <a:avLst/>
          </a:prstGeom>
          <a:ln>
            <a:noFill/>
          </a:ln>
        </p:spPr>
      </p:pic>
      <p:sp>
        <p:nvSpPr>
          <p:cNvPr id="26" name="Isosceles Triangle 2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401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430597-7684-B889-A606-90FE993627FA}"/>
              </a:ext>
            </a:extLst>
          </p:cNvPr>
          <p:cNvPicPr>
            <a:picLocks noChangeAspect="1"/>
          </p:cNvPicPr>
          <p:nvPr/>
        </p:nvPicPr>
        <p:blipFill>
          <a:blip r:embed="rId3"/>
          <a:stretch>
            <a:fillRect/>
          </a:stretch>
        </p:blipFill>
        <p:spPr>
          <a:xfrm>
            <a:off x="0" y="977702"/>
            <a:ext cx="6621654" cy="5880298"/>
          </a:xfrm>
          <a:prstGeom prst="rect">
            <a:avLst/>
          </a:prstGeom>
        </p:spPr>
      </p:pic>
      <p:pic>
        <p:nvPicPr>
          <p:cNvPr id="7" name="Picture 6">
            <a:extLst>
              <a:ext uri="{FF2B5EF4-FFF2-40B4-BE49-F238E27FC236}">
                <a16:creationId xmlns:a16="http://schemas.microsoft.com/office/drawing/2014/main" id="{1B464491-2B26-54E6-F753-A01F30E47BE4}"/>
              </a:ext>
            </a:extLst>
          </p:cNvPr>
          <p:cNvPicPr>
            <a:picLocks noChangeAspect="1"/>
          </p:cNvPicPr>
          <p:nvPr/>
        </p:nvPicPr>
        <p:blipFill>
          <a:blip r:embed="rId4"/>
          <a:stretch>
            <a:fillRect/>
          </a:stretch>
        </p:blipFill>
        <p:spPr>
          <a:xfrm>
            <a:off x="5868365" y="573046"/>
            <a:ext cx="6416232" cy="5949282"/>
          </a:xfrm>
          <a:prstGeom prst="rect">
            <a:avLst/>
          </a:prstGeom>
        </p:spPr>
      </p:pic>
      <p:sp>
        <p:nvSpPr>
          <p:cNvPr id="8" name="TextBox 7">
            <a:extLst>
              <a:ext uri="{FF2B5EF4-FFF2-40B4-BE49-F238E27FC236}">
                <a16:creationId xmlns:a16="http://schemas.microsoft.com/office/drawing/2014/main" id="{95B28461-6873-1D0A-7374-52E903DA46EE}"/>
              </a:ext>
            </a:extLst>
          </p:cNvPr>
          <p:cNvSpPr txBox="1"/>
          <p:nvPr/>
        </p:nvSpPr>
        <p:spPr>
          <a:xfrm>
            <a:off x="7477246" y="291296"/>
            <a:ext cx="3576578" cy="369332"/>
          </a:xfrm>
          <a:prstGeom prst="rect">
            <a:avLst/>
          </a:prstGeom>
          <a:noFill/>
        </p:spPr>
        <p:txBody>
          <a:bodyPr wrap="square" rtlCol="0">
            <a:spAutoFit/>
          </a:bodyPr>
          <a:lstStyle/>
          <a:p>
            <a:pPr algn="ctr"/>
            <a:r>
              <a:rPr lang="en-US" u="sng" dirty="0" err="1"/>
              <a:t>enfj</a:t>
            </a:r>
            <a:r>
              <a:rPr lang="en-US" u="sng" dirty="0"/>
              <a:t> Communities</a:t>
            </a:r>
          </a:p>
        </p:txBody>
      </p:sp>
      <p:sp>
        <p:nvSpPr>
          <p:cNvPr id="9" name="TextBox 8">
            <a:extLst>
              <a:ext uri="{FF2B5EF4-FFF2-40B4-BE49-F238E27FC236}">
                <a16:creationId xmlns:a16="http://schemas.microsoft.com/office/drawing/2014/main" id="{45E90704-4974-3DD5-8C28-1A4944816FC7}"/>
              </a:ext>
            </a:extLst>
          </p:cNvPr>
          <p:cNvSpPr txBox="1"/>
          <p:nvPr/>
        </p:nvSpPr>
        <p:spPr>
          <a:xfrm>
            <a:off x="1061014" y="291296"/>
            <a:ext cx="3576578" cy="369332"/>
          </a:xfrm>
          <a:prstGeom prst="rect">
            <a:avLst/>
          </a:prstGeom>
          <a:noFill/>
        </p:spPr>
        <p:txBody>
          <a:bodyPr wrap="square" rtlCol="0">
            <a:spAutoFit/>
          </a:bodyPr>
          <a:lstStyle/>
          <a:p>
            <a:pPr algn="ctr"/>
            <a:r>
              <a:rPr lang="en-US" u="sng" dirty="0" err="1"/>
              <a:t>infj</a:t>
            </a:r>
            <a:r>
              <a:rPr lang="en-US" u="sng" dirty="0"/>
              <a:t> Communities</a:t>
            </a:r>
          </a:p>
        </p:txBody>
      </p:sp>
    </p:spTree>
    <p:extLst>
      <p:ext uri="{BB962C8B-B14F-4D97-AF65-F5344CB8AC3E}">
        <p14:creationId xmlns:p14="http://schemas.microsoft.com/office/powerpoint/2010/main" val="26096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133732-4806-A736-66C6-0C131028E558}"/>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Conclusions</a:t>
            </a:r>
          </a:p>
        </p:txBody>
      </p:sp>
      <p:sp>
        <p:nvSpPr>
          <p:cNvPr id="3" name="Content Placeholder 2">
            <a:extLst>
              <a:ext uri="{FF2B5EF4-FFF2-40B4-BE49-F238E27FC236}">
                <a16:creationId xmlns:a16="http://schemas.microsoft.com/office/drawing/2014/main" id="{E9765DC7-B7AE-FF78-9D34-3BA31D93D688}"/>
              </a:ext>
            </a:extLst>
          </p:cNvPr>
          <p:cNvSpPr>
            <a:spLocks noGrp="1"/>
          </p:cNvSpPr>
          <p:nvPr>
            <p:ph idx="1"/>
          </p:nvPr>
        </p:nvSpPr>
        <p:spPr>
          <a:xfrm>
            <a:off x="4810259" y="649480"/>
            <a:ext cx="6555347" cy="5546047"/>
          </a:xfrm>
        </p:spPr>
        <p:txBody>
          <a:bodyPr anchor="ctr">
            <a:normAutofit/>
          </a:bodyPr>
          <a:lstStyle/>
          <a:p>
            <a:pPr marL="0" indent="0">
              <a:buNone/>
            </a:pPr>
            <a:r>
              <a:rPr lang="en-US" sz="2000" dirty="0"/>
              <a:t>For both of our groups: </a:t>
            </a:r>
            <a:r>
              <a:rPr lang="en-US" sz="2000" dirty="0" err="1"/>
              <a:t>infj</a:t>
            </a:r>
            <a:r>
              <a:rPr lang="en-US" sz="2000" dirty="0"/>
              <a:t> which represents the introverts and </a:t>
            </a:r>
            <a:r>
              <a:rPr lang="en-US" sz="2000" dirty="0" err="1"/>
              <a:t>enfj</a:t>
            </a:r>
            <a:r>
              <a:rPr lang="en-US" sz="2000" dirty="0"/>
              <a:t> which represents the extroverts, we tried several approaches to compare their semantic networks, we compared their most common words, we compared their metrics such as the </a:t>
            </a:r>
            <a:r>
              <a:rPr lang="en-US" sz="2000" u="sng" dirty="0"/>
              <a:t>betweenness</a:t>
            </a:r>
            <a:r>
              <a:rPr lang="en-US" sz="2000" dirty="0"/>
              <a:t> and </a:t>
            </a:r>
            <a:r>
              <a:rPr lang="en-US" sz="2000" u="sng" dirty="0"/>
              <a:t>eigenvector</a:t>
            </a:r>
            <a:r>
              <a:rPr lang="en-US" sz="2000" dirty="0"/>
              <a:t> centrality both in word-to-word score comparison and </a:t>
            </a:r>
            <a:r>
              <a:rPr lang="en-US" sz="2000" u="sng" dirty="0"/>
              <a:t>in   t-tests </a:t>
            </a:r>
            <a:r>
              <a:rPr lang="en-US" sz="2000" dirty="0"/>
              <a:t>and statistics, we also tried to detect </a:t>
            </a:r>
            <a:r>
              <a:rPr lang="en-US" sz="2000" u="sng" dirty="0"/>
              <a:t>communities</a:t>
            </a:r>
            <a:r>
              <a:rPr lang="en-US" sz="2000" dirty="0"/>
              <a:t> within each group and compare them </a:t>
            </a:r>
          </a:p>
          <a:p>
            <a:pPr marL="0" indent="0">
              <a:buNone/>
            </a:pPr>
            <a:endParaRPr lang="en-US" sz="2000" dirty="0"/>
          </a:p>
          <a:p>
            <a:pPr marL="0" indent="0">
              <a:buNone/>
            </a:pPr>
            <a:r>
              <a:rPr lang="en-US" sz="2000" dirty="0"/>
              <a:t>-&gt; from all these comparisons we inferred that </a:t>
            </a:r>
            <a:r>
              <a:rPr lang="en-US" sz="2000" b="1" dirty="0"/>
              <a:t>we reject our null hypothesis</a:t>
            </a:r>
            <a:r>
              <a:rPr lang="en-US" sz="2000" dirty="0"/>
              <a:t>: introverts and extroverts have relatively-</a:t>
            </a:r>
            <a:r>
              <a:rPr lang="en-US" sz="2000" b="1" dirty="0"/>
              <a:t>similar</a:t>
            </a:r>
            <a:r>
              <a:rPr lang="en-US" sz="2000" dirty="0"/>
              <a:t> semantic networks, which in our opinion is also an interesting direction to test.</a:t>
            </a:r>
          </a:p>
        </p:txBody>
      </p:sp>
    </p:spTree>
    <p:extLst>
      <p:ext uri="{BB962C8B-B14F-4D97-AF65-F5344CB8AC3E}">
        <p14:creationId xmlns:p14="http://schemas.microsoft.com/office/powerpoint/2010/main" val="2696520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BD5AEC-AEE2-5F4F-8B62-040DA225B090}"/>
              </a:ext>
            </a:extLst>
          </p:cNvPr>
          <p:cNvSpPr>
            <a:spLocks noGrp="1"/>
          </p:cNvSpPr>
          <p:nvPr>
            <p:ph type="title"/>
          </p:nvPr>
        </p:nvSpPr>
        <p:spPr>
          <a:xfrm>
            <a:off x="466722" y="586855"/>
            <a:ext cx="3201366" cy="3387497"/>
          </a:xfrm>
        </p:spPr>
        <p:txBody>
          <a:bodyPr anchor="b">
            <a:normAutofit/>
          </a:bodyPr>
          <a:lstStyle/>
          <a:p>
            <a:pPr algn="r"/>
            <a:r>
              <a:rPr lang="en-US" sz="4000" b="1" dirty="0">
                <a:solidFill>
                  <a:srgbClr val="FFFFFF"/>
                </a:solidFill>
              </a:rPr>
              <a:t>Future Steps</a:t>
            </a:r>
          </a:p>
        </p:txBody>
      </p:sp>
      <p:sp>
        <p:nvSpPr>
          <p:cNvPr id="3" name="Content Placeholder 2">
            <a:extLst>
              <a:ext uri="{FF2B5EF4-FFF2-40B4-BE49-F238E27FC236}">
                <a16:creationId xmlns:a16="http://schemas.microsoft.com/office/drawing/2014/main" id="{A6E18626-A100-DF5B-BA50-C53BF69DF573}"/>
              </a:ext>
            </a:extLst>
          </p:cNvPr>
          <p:cNvSpPr>
            <a:spLocks noGrp="1"/>
          </p:cNvSpPr>
          <p:nvPr>
            <p:ph idx="1"/>
          </p:nvPr>
        </p:nvSpPr>
        <p:spPr>
          <a:xfrm>
            <a:off x="4810259" y="649480"/>
            <a:ext cx="6555347" cy="5546047"/>
          </a:xfrm>
        </p:spPr>
        <p:txBody>
          <a:bodyPr anchor="ctr">
            <a:normAutofit/>
          </a:bodyPr>
          <a:lstStyle/>
          <a:p>
            <a:pPr>
              <a:buFont typeface="Wingdings" panose="05000000000000000000" pitchFamily="2" charset="2"/>
              <a:buChar char="§"/>
            </a:pPr>
            <a:r>
              <a:rPr lang="en-US" sz="2000" dirty="0"/>
              <a:t>To gain more insights, we can conduct the following steps:</a:t>
            </a:r>
          </a:p>
          <a:p>
            <a:r>
              <a:rPr lang="en-US" sz="2000" b="1" dirty="0"/>
              <a:t>Time-based Analysis</a:t>
            </a:r>
            <a:r>
              <a:rPr lang="en-US" sz="2000" dirty="0"/>
              <a:t>: we can conduct a temporal analysis. Where we look at how the semantic networks of introverts and extroverts evolve over time. This could reveal interesting dynamic features in the data.</a:t>
            </a:r>
          </a:p>
          <a:p>
            <a:r>
              <a:rPr lang="en-US" sz="2000" b="1" dirty="0"/>
              <a:t>Node-level Analysis</a:t>
            </a:r>
            <a:r>
              <a:rPr lang="en-US" sz="2000" dirty="0"/>
              <a:t>: we can do a more detailed analysis at the node level. Which nodes (words) are more central or peripheral in each group's network? How do these 'key' nodes differ between the groups? And other questions my pop-up.</a:t>
            </a:r>
          </a:p>
          <a:p>
            <a:r>
              <a:rPr lang="en-US" sz="2000" b="1" dirty="0"/>
              <a:t>Incorporate External Data</a:t>
            </a:r>
            <a:r>
              <a:rPr lang="en-US" sz="2000" dirty="0"/>
              <a:t>: we thought about bringing in external data related to the words in our network. This might include psychological scales or measures that relate to the words in our network, which could provide additional context or information, e.g. sentiment analysis.</a:t>
            </a:r>
          </a:p>
        </p:txBody>
      </p:sp>
    </p:spTree>
    <p:extLst>
      <p:ext uri="{BB962C8B-B14F-4D97-AF65-F5344CB8AC3E}">
        <p14:creationId xmlns:p14="http://schemas.microsoft.com/office/powerpoint/2010/main" val="1640647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oy story character with a person in a garment&#10;&#10;Description automatically generated">
            <a:extLst>
              <a:ext uri="{FF2B5EF4-FFF2-40B4-BE49-F238E27FC236}">
                <a16:creationId xmlns:a16="http://schemas.microsoft.com/office/drawing/2014/main" id="{F8EAAE6B-5059-BFEF-F176-EFE9E024A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439" y="1721252"/>
            <a:ext cx="7705122" cy="5136748"/>
          </a:xfrm>
          <a:prstGeom prst="rect">
            <a:avLst/>
          </a:prstGeom>
        </p:spPr>
      </p:pic>
      <p:sp>
        <p:nvSpPr>
          <p:cNvPr id="6" name="Rectangle 5">
            <a:extLst>
              <a:ext uri="{FF2B5EF4-FFF2-40B4-BE49-F238E27FC236}">
                <a16:creationId xmlns:a16="http://schemas.microsoft.com/office/drawing/2014/main" id="{DEBDBE17-3B75-ED72-236F-E14C9714D203}"/>
              </a:ext>
            </a:extLst>
          </p:cNvPr>
          <p:cNvSpPr/>
          <p:nvPr/>
        </p:nvSpPr>
        <p:spPr>
          <a:xfrm>
            <a:off x="530951" y="-33074"/>
            <a:ext cx="11130098" cy="1754326"/>
          </a:xfrm>
          <a:prstGeom prst="rect">
            <a:avLst/>
          </a:prstGeom>
          <a:noFill/>
        </p:spPr>
        <p:txBody>
          <a:bodyPr wrap="none" lIns="91440" tIns="45720" rIns="91440" bIns="45720">
            <a:spAutoFit/>
          </a:bodyPr>
          <a:lstStyle/>
          <a:p>
            <a:pPr algn="ctr"/>
            <a:r>
              <a:rPr lang="en-US" sz="5400" dirty="0">
                <a:ln w="0">
                  <a:solidFill>
                    <a:schemeClr val="accent1">
                      <a:lumMod val="75000"/>
                    </a:schemeClr>
                  </a:solidFill>
                </a:ln>
                <a:effectLst>
                  <a:outerShdw blurRad="38100" dist="19050" dir="2700000" algn="tl" rotWithShape="0">
                    <a:schemeClr val="dk1">
                      <a:alpha val="40000"/>
                    </a:schemeClr>
                  </a:outerShdw>
                </a:effectLst>
              </a:rPr>
              <a:t>Thank you for listening!</a:t>
            </a:r>
          </a:p>
          <a:p>
            <a:pPr algn="ctr"/>
            <a:r>
              <a:rPr lang="en-US" sz="5400" dirty="0">
                <a:ln w="0">
                  <a:solidFill>
                    <a:schemeClr val="accent1">
                      <a:lumMod val="75000"/>
                    </a:schemeClr>
                  </a:solidFill>
                </a:ln>
                <a:effectLst>
                  <a:outerShdw blurRad="38100" dist="19050" dir="2700000" algn="tl" rotWithShape="0">
                    <a:schemeClr val="dk1">
                      <a:alpha val="40000"/>
                    </a:schemeClr>
                  </a:outerShdw>
                </a:effectLst>
              </a:rPr>
              <a:t>And thank you for an awesome course.</a:t>
            </a:r>
          </a:p>
        </p:txBody>
      </p:sp>
    </p:spTree>
    <p:extLst>
      <p:ext uri="{BB962C8B-B14F-4D97-AF65-F5344CB8AC3E}">
        <p14:creationId xmlns:p14="http://schemas.microsoft.com/office/powerpoint/2010/main" val="3769412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1E617F-B376-881F-A888-34E9136A4C9E}"/>
              </a:ext>
            </a:extLst>
          </p:cNvPr>
          <p:cNvSpPr>
            <a:spLocks noGrp="1"/>
          </p:cNvSpPr>
          <p:nvPr>
            <p:ph type="title"/>
          </p:nvPr>
        </p:nvSpPr>
        <p:spPr>
          <a:xfrm>
            <a:off x="804672" y="1412489"/>
            <a:ext cx="2871095" cy="2156621"/>
          </a:xfrm>
        </p:spPr>
        <p:txBody>
          <a:bodyPr vert="horz" lIns="91440" tIns="45720" rIns="91440" bIns="45720" rtlCol="0" anchor="t">
            <a:normAutofit/>
          </a:bodyPr>
          <a:lstStyle/>
          <a:p>
            <a:r>
              <a:rPr lang="en-US" sz="3600" kern="1200">
                <a:solidFill>
                  <a:srgbClr val="FFFFFF"/>
                </a:solidFill>
                <a:latin typeface="+mj-lt"/>
                <a:ea typeface="+mj-ea"/>
                <a:cs typeface="+mj-cs"/>
              </a:rPr>
              <a:t>Intro: what</a:t>
            </a:r>
            <a:endParaRPr lang="en-US" sz="36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A7003C6D-FA14-5BDE-6CED-B98D2F339CF2}"/>
              </a:ext>
            </a:extLst>
          </p:cNvPr>
          <p:cNvSpPr>
            <a:spLocks noGrp="1"/>
          </p:cNvSpPr>
          <p:nvPr>
            <p:ph idx="1"/>
          </p:nvPr>
        </p:nvSpPr>
        <p:spPr>
          <a:xfrm>
            <a:off x="4457030" y="81896"/>
            <a:ext cx="7699271" cy="4542504"/>
          </a:xfrm>
        </p:spPr>
        <p:txBody>
          <a:bodyPr vert="horz" lIns="91440" tIns="45720" rIns="91440" bIns="45720" rtlCol="0">
            <a:normAutofit/>
          </a:bodyPr>
          <a:lstStyle/>
          <a:p>
            <a:pPr marL="0" marR="0" indent="0" algn="ctr">
              <a:spcBef>
                <a:spcPts val="0"/>
              </a:spcBef>
              <a:spcAft>
                <a:spcPts val="800"/>
              </a:spcAft>
              <a:buNone/>
            </a:pPr>
            <a:r>
              <a:rPr lang="en-US" sz="1800" b="1" u="sng" dirty="0"/>
              <a:t>Informative Background</a:t>
            </a:r>
          </a:p>
          <a:p>
            <a:pPr marL="0" marR="0" indent="0" algn="ctr">
              <a:spcBef>
                <a:spcPts val="0"/>
              </a:spcBef>
              <a:spcAft>
                <a:spcPts val="800"/>
              </a:spcAft>
              <a:buNone/>
            </a:pPr>
            <a:endParaRPr lang="en-US" sz="1800" b="1" u="sng" dirty="0">
              <a:effectLst/>
            </a:endParaRPr>
          </a:p>
          <a:p>
            <a:pPr marL="0" marR="0" algn="ctr">
              <a:spcBef>
                <a:spcPts val="0"/>
              </a:spcBef>
              <a:spcAft>
                <a:spcPts val="800"/>
              </a:spcAft>
            </a:pPr>
            <a:r>
              <a:rPr lang="en-US" sz="1600" dirty="0"/>
              <a:t>The MBTI personality test distinguishes and classifies personalities based on four dichotomous dimensions:</a:t>
            </a:r>
          </a:p>
          <a:p>
            <a:pPr marL="0" marR="0" algn="ctr">
              <a:spcBef>
                <a:spcPts val="0"/>
              </a:spcBef>
              <a:spcAft>
                <a:spcPts val="800"/>
              </a:spcAft>
            </a:pPr>
            <a:r>
              <a:rPr lang="en-US" sz="1600" dirty="0">
                <a:effectLst/>
              </a:rPr>
              <a:t>Introversion (I) / Extroversion (E)</a:t>
            </a:r>
          </a:p>
          <a:p>
            <a:pPr marL="457200" marR="0" lvl="0" indent="-342900" algn="ctr">
              <a:spcBef>
                <a:spcPts val="0"/>
              </a:spcBef>
              <a:spcAft>
                <a:spcPts val="800"/>
              </a:spcAft>
              <a:buFont typeface="+mj-lt"/>
              <a:buAutoNum type="arabicPeriod"/>
            </a:pPr>
            <a:r>
              <a:rPr lang="en-US" sz="1600" dirty="0">
                <a:effectLst/>
              </a:rPr>
              <a:t>Intuition (N) / Sensing (S)</a:t>
            </a:r>
          </a:p>
          <a:p>
            <a:pPr marL="457200" marR="0" lvl="0" indent="-342900" algn="ctr">
              <a:spcBef>
                <a:spcPts val="0"/>
              </a:spcBef>
              <a:spcAft>
                <a:spcPts val="800"/>
              </a:spcAft>
              <a:buFont typeface="+mj-lt"/>
              <a:buAutoNum type="arabicPeriod"/>
            </a:pPr>
            <a:r>
              <a:rPr lang="en-US" sz="1600" dirty="0">
                <a:effectLst/>
              </a:rPr>
              <a:t>Thinking (T) / Feeling (F)</a:t>
            </a:r>
          </a:p>
          <a:p>
            <a:pPr marL="457200" marR="0" lvl="0" indent="-342900" algn="ctr">
              <a:spcBef>
                <a:spcPts val="0"/>
              </a:spcBef>
              <a:spcAft>
                <a:spcPts val="800"/>
              </a:spcAft>
              <a:buFont typeface="+mj-lt"/>
              <a:buAutoNum type="arabicPeriod"/>
            </a:pPr>
            <a:r>
              <a:rPr lang="en-US" sz="1600" dirty="0">
                <a:effectLst/>
              </a:rPr>
              <a:t>Judging (J) / Perceiving (P)</a:t>
            </a:r>
          </a:p>
          <a:p>
            <a:pPr marL="0" marR="0" algn="ctr">
              <a:spcBef>
                <a:spcPts val="0"/>
              </a:spcBef>
              <a:spcAft>
                <a:spcPts val="800"/>
              </a:spcAft>
            </a:pPr>
            <a:r>
              <a:rPr lang="en-US" sz="1600" dirty="0"/>
              <a:t>The two personality types we chose to focus on are:</a:t>
            </a:r>
          </a:p>
          <a:p>
            <a:pPr marL="0" marR="0" algn="ctr">
              <a:spcBef>
                <a:spcPts val="0"/>
              </a:spcBef>
              <a:spcAft>
                <a:spcPts val="800"/>
              </a:spcAft>
            </a:pPr>
            <a:r>
              <a:rPr lang="en-US" sz="1600" b="1" dirty="0">
                <a:effectLst/>
              </a:rPr>
              <a:t>ENFJ </a:t>
            </a:r>
            <a:r>
              <a:rPr lang="en-US" sz="1600" dirty="0">
                <a:effectLst/>
              </a:rPr>
              <a:t>–</a:t>
            </a:r>
            <a:r>
              <a:rPr lang="en-US" sz="1600" b="1" dirty="0">
                <a:effectLst/>
              </a:rPr>
              <a:t> Extroverted </a:t>
            </a:r>
            <a:r>
              <a:rPr lang="en-US" sz="1600" dirty="0">
                <a:effectLst/>
              </a:rPr>
              <a:t>Intuitive Feeling Judging</a:t>
            </a:r>
          </a:p>
          <a:p>
            <a:pPr marL="400050" marR="0" indent="-285750" algn="ctr">
              <a:spcBef>
                <a:spcPts val="0"/>
              </a:spcBef>
              <a:spcAft>
                <a:spcPts val="800"/>
              </a:spcAft>
              <a:buFont typeface="Wingdings" panose="05000000000000000000" pitchFamily="2" charset="2"/>
              <a:buChar char="q"/>
            </a:pPr>
            <a:r>
              <a:rPr lang="en-US" sz="1600" b="1" dirty="0">
                <a:effectLst/>
              </a:rPr>
              <a:t>INFJ </a:t>
            </a:r>
            <a:r>
              <a:rPr lang="en-US" sz="1600" dirty="0">
                <a:effectLst/>
              </a:rPr>
              <a:t>– </a:t>
            </a:r>
            <a:r>
              <a:rPr lang="en-US" sz="1600" b="1" dirty="0">
                <a:effectLst/>
              </a:rPr>
              <a:t>Introverted</a:t>
            </a:r>
            <a:r>
              <a:rPr lang="en-US" sz="1600" dirty="0">
                <a:effectLst/>
              </a:rPr>
              <a:t> Intuitive Feeling Judging</a:t>
            </a:r>
          </a:p>
        </p:txBody>
      </p:sp>
      <p:sp>
        <p:nvSpPr>
          <p:cNvPr id="4" name="TextBox 3">
            <a:extLst>
              <a:ext uri="{FF2B5EF4-FFF2-40B4-BE49-F238E27FC236}">
                <a16:creationId xmlns:a16="http://schemas.microsoft.com/office/drawing/2014/main" id="{62DC697E-8AB4-7383-B36D-A6C5A8F9662E}"/>
              </a:ext>
            </a:extLst>
          </p:cNvPr>
          <p:cNvSpPr txBox="1"/>
          <p:nvPr/>
        </p:nvSpPr>
        <p:spPr>
          <a:xfrm>
            <a:off x="3658161" y="3569110"/>
            <a:ext cx="8603226" cy="4699807"/>
          </a:xfrm>
          <a:prstGeom prst="rect">
            <a:avLst/>
          </a:prstGeom>
        </p:spPr>
        <p:txBody>
          <a:bodyPr vert="horz" lIns="91440" tIns="45720" rIns="91440" bIns="45720" rtlCol="0">
            <a:normAutofit/>
          </a:bodyPr>
          <a:lstStyle/>
          <a:p>
            <a:pPr marL="285750" indent="-228600" algn="ctr">
              <a:lnSpc>
                <a:spcPct val="150000"/>
              </a:lnSpc>
              <a:spcAft>
                <a:spcPts val="600"/>
              </a:spcAft>
              <a:buFont typeface="Arial" panose="020B0604020202020204" pitchFamily="34" charset="0"/>
              <a:buChar char="•"/>
            </a:pPr>
            <a:r>
              <a:rPr lang="en-US" sz="1600" dirty="0"/>
              <a:t>It can be seen that these two personality types differ only in the first dimension, </a:t>
            </a:r>
            <a:r>
              <a:rPr lang="en-US" sz="1600" b="1" dirty="0"/>
              <a:t>Introversion (I) / Extroversion (E).</a:t>
            </a:r>
            <a:r>
              <a:rPr lang="en-US" sz="1600" dirty="0"/>
              <a:t> The reason we chose to compare these two types is that we are interested in examining the difference between semantic networks of introverted individuals compared to extroverted individuals. We are also interested in understanding the impact of introversion/extroversion on our personalities. We thought that if we take two individuals whose personalities are "similar" in every dimension except for the dimension of introversion/extroversion, we can more precisely separate and compare them, and also compare our results with the research findings based on this personality test.</a:t>
            </a:r>
          </a:p>
        </p:txBody>
      </p:sp>
    </p:spTree>
    <p:extLst>
      <p:ext uri="{BB962C8B-B14F-4D97-AF65-F5344CB8AC3E}">
        <p14:creationId xmlns:p14="http://schemas.microsoft.com/office/powerpoint/2010/main" val="3597554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8FEEBC-8BE0-79BA-7B9D-EDC3014C03B6}"/>
              </a:ext>
            </a:extLst>
          </p:cNvPr>
          <p:cNvSpPr>
            <a:spLocks noGrp="1"/>
          </p:cNvSpPr>
          <p:nvPr>
            <p:ph idx="1"/>
          </p:nvPr>
        </p:nvSpPr>
        <p:spPr/>
        <p:txBody>
          <a:bodyPr/>
          <a:lstStyle/>
          <a:p>
            <a:pPr marL="0" marR="0" algn="r" rtl="1">
              <a:lnSpc>
                <a:spcPct val="107000"/>
              </a:lnSpc>
              <a:spcBef>
                <a:spcPts val="0"/>
              </a:spcBef>
              <a:spcAft>
                <a:spcPts val="800"/>
              </a:spcAft>
            </a:pPr>
            <a:r>
              <a:rPr lang="he-IL" sz="1800" kern="100" dirty="0">
                <a:solidFill>
                  <a:srgbClr val="2F5496"/>
                </a:solidFill>
                <a:effectLst/>
                <a:latin typeface="Calibri" panose="020F0502020204030204" pitchFamily="34" charset="0"/>
                <a:ea typeface="Yu Mincho" panose="02020400000000000000" pitchFamily="18" charset="-128"/>
                <a:cs typeface="Arial" panose="020B0604020202020204" pitchFamily="34" charset="0"/>
              </a:rPr>
              <a:t>מטרה ושאלות מחקר</a:t>
            </a:r>
            <a:r>
              <a:rPr lang="ar-SA" sz="1800" kern="100" dirty="0">
                <a:solidFill>
                  <a:srgbClr val="2F5496"/>
                </a:solidFill>
                <a:effectLst/>
                <a:latin typeface="Calibri" panose="020F0502020204030204" pitchFamily="34" charset="0"/>
                <a:ea typeface="Yu Mincho" panose="02020400000000000000" pitchFamily="18" charset="-128"/>
                <a:cs typeface="Arial" panose="020B0604020202020204" pitchFamily="34" charset="0"/>
              </a:rPr>
              <a:t>:</a:t>
            </a:r>
            <a:endParaRPr lang="en-US" sz="1800" kern="100" dirty="0">
              <a:effectLst/>
              <a:latin typeface="Calibri" panose="020F0502020204030204" pitchFamily="34" charset="0"/>
              <a:ea typeface="Yu Mincho" panose="02020400000000000000" pitchFamily="18" charset="-128"/>
              <a:cs typeface="Arial" panose="020B0604020202020204" pitchFamily="34" charset="0"/>
            </a:endParaRPr>
          </a:p>
          <a:p>
            <a:pPr marL="0" marR="0" algn="r" rtl="1">
              <a:lnSpc>
                <a:spcPct val="107000"/>
              </a:lnSpc>
              <a:spcBef>
                <a:spcPts val="0"/>
              </a:spcBef>
              <a:spcAft>
                <a:spcPts val="800"/>
              </a:spcAft>
            </a:pPr>
            <a:r>
              <a:rPr lang="he-IL" sz="1800" kern="100" dirty="0">
                <a:effectLst/>
                <a:latin typeface="Calibri" panose="020F0502020204030204" pitchFamily="34" charset="0"/>
                <a:ea typeface="Yu Mincho" panose="02020400000000000000" pitchFamily="18" charset="-128"/>
                <a:cs typeface="Arial" panose="020B0604020202020204" pitchFamily="34" charset="0"/>
              </a:rPr>
              <a:t>חקירת מבני הרשת הסמנטית של שני סוגי האישיות השונות האלו מעלה מספר שאלות מחקר מעניינות: </a:t>
            </a:r>
            <a:endParaRPr lang="en-US" sz="1800" kern="100" dirty="0">
              <a:effectLst/>
              <a:latin typeface="Calibri" panose="020F0502020204030204" pitchFamily="34" charset="0"/>
              <a:ea typeface="Yu Mincho" panose="02020400000000000000" pitchFamily="18" charset="-128"/>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pPr>
            <a:r>
              <a:rPr lang="he-IL" sz="1800" u="sng" kern="100" dirty="0">
                <a:effectLst/>
                <a:latin typeface="Calibri" panose="020F0502020204030204" pitchFamily="34" charset="0"/>
                <a:ea typeface="Yu Mincho" panose="02020400000000000000" pitchFamily="18" charset="-128"/>
                <a:cs typeface="Arial" panose="020B0604020202020204" pitchFamily="34" charset="0"/>
              </a:rPr>
              <a:t>שאלת מחקר ראשית</a:t>
            </a:r>
            <a:r>
              <a:rPr lang="he-IL" sz="1800" kern="100" dirty="0">
                <a:effectLst/>
                <a:latin typeface="Calibri" panose="020F0502020204030204" pitchFamily="34" charset="0"/>
                <a:ea typeface="Yu Mincho" panose="02020400000000000000" pitchFamily="18" charset="-128"/>
                <a:cs typeface="Arial" panose="020B0604020202020204" pitchFamily="34" charset="0"/>
              </a:rPr>
              <a:t>: איך רשתות סמנטיות של אנשים בעלי אישיות מופנמת שונות מרשתות של אנשים בעלי אישיות מוחצנת</a:t>
            </a:r>
            <a:r>
              <a:rPr lang="en-US" sz="1800" kern="100" dirty="0">
                <a:effectLst/>
                <a:latin typeface="Arial" panose="020B0604020202020204" pitchFamily="34" charset="0"/>
                <a:ea typeface="Yu Mincho" panose="02020400000000000000" pitchFamily="18" charset="-128"/>
                <a:cs typeface="Arial" panose="020B0604020202020204" pitchFamily="34" charset="0"/>
              </a:rPr>
              <a:t>? </a:t>
            </a:r>
            <a:endParaRPr lang="en-US" sz="1800" kern="100" dirty="0">
              <a:effectLst/>
              <a:latin typeface="Calibri" panose="020F0502020204030204" pitchFamily="34" charset="0"/>
              <a:ea typeface="Yu Mincho" panose="02020400000000000000" pitchFamily="18" charset="-128"/>
              <a:cs typeface="Arial" panose="020B0604020202020204" pitchFamily="34" charset="0"/>
            </a:endParaRPr>
          </a:p>
          <a:p>
            <a:pPr algn="r" rtl="1"/>
            <a:endParaRPr lang="en-US" dirty="0"/>
          </a:p>
        </p:txBody>
      </p:sp>
      <p:sp>
        <p:nvSpPr>
          <p:cNvPr id="4" name="Rectangle 3">
            <a:extLst>
              <a:ext uri="{FF2B5EF4-FFF2-40B4-BE49-F238E27FC236}">
                <a16:creationId xmlns:a16="http://schemas.microsoft.com/office/drawing/2014/main" id="{98225B2B-2A4A-01E1-D999-E0C0F7C8A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B6AAD68E-4EA7-BD94-2A18-CF48AA861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1561E584-155D-064F-7EA3-6268D1EDA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AAA547D9-6DE9-FF10-E47C-2D200C669FAD}"/>
              </a:ext>
            </a:extLst>
          </p:cNvPr>
          <p:cNvSpPr>
            <a:spLocks noGrp="1"/>
          </p:cNvSpPr>
          <p:nvPr>
            <p:ph type="title"/>
          </p:nvPr>
        </p:nvSpPr>
        <p:spPr>
          <a:xfrm>
            <a:off x="804672" y="1412489"/>
            <a:ext cx="2871095" cy="2156621"/>
          </a:xfrm>
        </p:spPr>
        <p:txBody>
          <a:bodyPr vert="horz" lIns="91440" tIns="45720" rIns="91440" bIns="45720" rtlCol="0" anchor="t">
            <a:normAutofit/>
          </a:bodyPr>
          <a:lstStyle/>
          <a:p>
            <a:r>
              <a:rPr lang="en-US" sz="3600" kern="1200" dirty="0">
                <a:solidFill>
                  <a:srgbClr val="FFFFFF"/>
                </a:solidFill>
                <a:latin typeface="+mj-lt"/>
                <a:ea typeface="+mj-ea"/>
                <a:cs typeface="+mj-cs"/>
              </a:rPr>
              <a:t>Intro: what</a:t>
            </a:r>
          </a:p>
        </p:txBody>
      </p:sp>
      <p:sp>
        <p:nvSpPr>
          <p:cNvPr id="8" name="Content Placeholder 2">
            <a:extLst>
              <a:ext uri="{FF2B5EF4-FFF2-40B4-BE49-F238E27FC236}">
                <a16:creationId xmlns:a16="http://schemas.microsoft.com/office/drawing/2014/main" id="{E0A1783B-52F1-D7B9-0CE1-AA1C74B28805}"/>
              </a:ext>
            </a:extLst>
          </p:cNvPr>
          <p:cNvSpPr txBox="1">
            <a:spLocks/>
          </p:cNvSpPr>
          <p:nvPr/>
        </p:nvSpPr>
        <p:spPr>
          <a:xfrm>
            <a:off x="4265756" y="681036"/>
            <a:ext cx="7699271" cy="6176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lgn="l">
              <a:lnSpc>
                <a:spcPct val="150000"/>
              </a:lnSpc>
              <a:spcBef>
                <a:spcPts val="0"/>
              </a:spcBef>
              <a:spcAft>
                <a:spcPts val="800"/>
              </a:spcAft>
            </a:pPr>
            <a:r>
              <a:rPr lang="en-US" sz="2400" b="1" u="sng" kern="100" dirty="0">
                <a:effectLst/>
                <a:latin typeface="Calibri" panose="020F0502020204030204" pitchFamily="34" charset="0"/>
                <a:ea typeface="Yu Mincho" panose="02020400000000000000" pitchFamily="18" charset="-128"/>
                <a:cs typeface="Arial" panose="020B0604020202020204" pitchFamily="34" charset="0"/>
              </a:rPr>
              <a:t>Objective and Research Questions:</a:t>
            </a:r>
            <a:br>
              <a:rPr lang="en-US" sz="2400" u="sng" kern="100" dirty="0">
                <a:latin typeface="Calibri" panose="020F0502020204030204" pitchFamily="34" charset="0"/>
                <a:ea typeface="Yu Mincho" panose="02020400000000000000" pitchFamily="18" charset="-128"/>
                <a:cs typeface="Arial" panose="020B0604020202020204" pitchFamily="34" charset="0"/>
              </a:rPr>
            </a:br>
            <a:r>
              <a:rPr lang="en-US" sz="1800" kern="100" dirty="0">
                <a:latin typeface="Calibri" panose="020F0502020204030204" pitchFamily="34" charset="0"/>
                <a:ea typeface="Yu Mincho" panose="02020400000000000000" pitchFamily="18" charset="-128"/>
                <a:cs typeface="Arial" panose="020B0604020202020204" pitchFamily="34" charset="0"/>
              </a:rPr>
              <a:t>Investigating the semantic structure of these two different personality subreddits raises several interesting research questions:</a:t>
            </a:r>
          </a:p>
          <a:p>
            <a:pPr marL="0" marR="0" algn="l">
              <a:lnSpc>
                <a:spcPct val="150000"/>
              </a:lnSpc>
              <a:spcBef>
                <a:spcPts val="0"/>
              </a:spcBef>
              <a:spcAft>
                <a:spcPts val="800"/>
              </a:spcAft>
            </a:pPr>
            <a:r>
              <a:rPr lang="en-US" sz="1600" u="sng" dirty="0"/>
              <a:t>Primary Research Question: </a:t>
            </a:r>
          </a:p>
          <a:p>
            <a:pPr marL="0" marR="0" indent="0" algn="l">
              <a:lnSpc>
                <a:spcPct val="150000"/>
              </a:lnSpc>
              <a:spcBef>
                <a:spcPts val="0"/>
              </a:spcBef>
              <a:spcAft>
                <a:spcPts val="800"/>
              </a:spcAft>
              <a:buNone/>
            </a:pPr>
            <a:r>
              <a:rPr lang="en-US" sz="1600" dirty="0"/>
              <a:t>How do the semantic networks of individuals  with introverted personalities differ from the networks of individuals with extroverted personalities?</a:t>
            </a:r>
          </a:p>
          <a:p>
            <a:pPr marL="0" marR="0" algn="l">
              <a:lnSpc>
                <a:spcPct val="150000"/>
              </a:lnSpc>
              <a:spcBef>
                <a:spcPts val="0"/>
              </a:spcBef>
              <a:spcAft>
                <a:spcPts val="800"/>
              </a:spcAft>
            </a:pPr>
            <a:r>
              <a:rPr lang="en-US" sz="1600" kern="100" dirty="0">
                <a:effectLst/>
                <a:latin typeface="Calibri" panose="020F0502020204030204" pitchFamily="34" charset="0"/>
                <a:ea typeface="Yu Mincho" panose="02020400000000000000" pitchFamily="18" charset="-128"/>
                <a:cs typeface="Arial" panose="020B0604020202020204" pitchFamily="34" charset="0"/>
              </a:rPr>
              <a:t>Secondary Research Questions:</a:t>
            </a:r>
          </a:p>
          <a:p>
            <a:pPr marL="0" marR="0" algn="l">
              <a:lnSpc>
                <a:spcPct val="150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Arial" panose="020B0604020202020204" pitchFamily="34" charset="0"/>
              </a:rPr>
              <a:t>How do the semantic networks of individuals with INFJ personalities differ from the networks of individuals with ENFJ personalities?</a:t>
            </a:r>
            <a:r>
              <a:rPr lang="he-IL" sz="1800" kern="100" dirty="0">
                <a:effectLst/>
                <a:latin typeface="Calibri" panose="020F0502020204030204" pitchFamily="34" charset="0"/>
                <a:ea typeface="Yu Mincho" panose="02020400000000000000" pitchFamily="18" charset="-128"/>
                <a:cs typeface="Arial" panose="020B0604020202020204" pitchFamily="34" charset="0"/>
              </a:rPr>
              <a:t> </a:t>
            </a:r>
            <a:endParaRPr lang="en-US" sz="1800" kern="100" dirty="0">
              <a:effectLst/>
              <a:latin typeface="Calibri" panose="020F0502020204030204" pitchFamily="34" charset="0"/>
              <a:ea typeface="Yu Mincho" panose="02020400000000000000" pitchFamily="18" charset="-128"/>
              <a:cs typeface="Arial" panose="020B0604020202020204" pitchFamily="34" charset="0"/>
            </a:endParaRPr>
          </a:p>
          <a:p>
            <a:pPr marL="0" marR="0" algn="l">
              <a:lnSpc>
                <a:spcPct val="150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Arial" panose="020B0604020202020204" pitchFamily="34" charset="0"/>
              </a:rPr>
              <a:t>Does personality type influence the organization of the semantic network?</a:t>
            </a:r>
          </a:p>
          <a:p>
            <a:pPr marL="0" marR="0" indent="0" algn="l">
              <a:lnSpc>
                <a:spcPct val="150000"/>
              </a:lnSpc>
              <a:spcBef>
                <a:spcPts val="0"/>
              </a:spcBef>
              <a:spcAft>
                <a:spcPts val="800"/>
              </a:spcAft>
              <a:buNone/>
            </a:pPr>
            <a:r>
              <a:rPr lang="en-US" sz="1800" kern="100" dirty="0">
                <a:effectLst/>
                <a:latin typeface="Calibri" panose="020F0502020204030204" pitchFamily="34" charset="0"/>
                <a:ea typeface="Yu Mincho" panose="02020400000000000000" pitchFamily="18" charset="-128"/>
                <a:cs typeface="Arial" panose="020B0604020202020204" pitchFamily="34" charset="0"/>
              </a:rPr>
              <a:t>In all questions, it is also possible to incorporate a check for correlation with the findings of the MBTI research.</a:t>
            </a:r>
          </a:p>
        </p:txBody>
      </p:sp>
    </p:spTree>
    <p:extLst>
      <p:ext uri="{BB962C8B-B14F-4D97-AF65-F5344CB8AC3E}">
        <p14:creationId xmlns:p14="http://schemas.microsoft.com/office/powerpoint/2010/main" val="2118265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97F7-9534-65DA-90AD-F47AB13A8521}"/>
              </a:ext>
            </a:extLst>
          </p:cNvPr>
          <p:cNvSpPr>
            <a:spLocks noGrp="1"/>
          </p:cNvSpPr>
          <p:nvPr>
            <p:ph type="title"/>
          </p:nvPr>
        </p:nvSpPr>
        <p:spPr/>
        <p:txBody>
          <a:bodyPr/>
          <a:lstStyle/>
          <a:p>
            <a:endParaRPr lang="en-US" dirty="0"/>
          </a:p>
        </p:txBody>
      </p:sp>
      <p:sp>
        <p:nvSpPr>
          <p:cNvPr id="4" name="Content Placeholder 2">
            <a:extLst>
              <a:ext uri="{FF2B5EF4-FFF2-40B4-BE49-F238E27FC236}">
                <a16:creationId xmlns:a16="http://schemas.microsoft.com/office/drawing/2014/main" id="{D2CB6772-607F-E9A2-D005-E7741A9ED32A}"/>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r" rtl="1">
              <a:lnSpc>
                <a:spcPct val="107000"/>
              </a:lnSpc>
              <a:spcBef>
                <a:spcPts val="0"/>
              </a:spcBef>
              <a:spcAft>
                <a:spcPts val="800"/>
              </a:spcAft>
            </a:pPr>
            <a:r>
              <a:rPr lang="he-IL" sz="1800" kern="100" dirty="0">
                <a:solidFill>
                  <a:srgbClr val="2F5496"/>
                </a:solidFill>
                <a:latin typeface="Calibri" panose="020F0502020204030204" pitchFamily="34" charset="0"/>
                <a:ea typeface="Yu Mincho" panose="02020400000000000000" pitchFamily="18" charset="-128"/>
                <a:cs typeface="Arial" panose="020B0604020202020204" pitchFamily="34" charset="0"/>
              </a:rPr>
              <a:t>מטרה ושאלות מחקר</a:t>
            </a:r>
            <a:r>
              <a:rPr lang="ar-SA" sz="1800" kern="100" dirty="0">
                <a:solidFill>
                  <a:srgbClr val="2F5496"/>
                </a:solidFill>
                <a:latin typeface="Calibri" panose="020F0502020204030204" pitchFamily="34" charset="0"/>
                <a:ea typeface="Yu Mincho" panose="02020400000000000000" pitchFamily="18" charset="-128"/>
                <a:cs typeface="Arial" panose="020B0604020202020204" pitchFamily="34" charset="0"/>
              </a:rPr>
              <a:t>:</a:t>
            </a:r>
            <a:endParaRPr lang="en-US" sz="1800" kern="100" dirty="0">
              <a:latin typeface="Calibri" panose="020F0502020204030204" pitchFamily="34" charset="0"/>
              <a:ea typeface="Yu Mincho" panose="02020400000000000000" pitchFamily="18" charset="-128"/>
              <a:cs typeface="Arial" panose="020B0604020202020204" pitchFamily="34" charset="0"/>
            </a:endParaRPr>
          </a:p>
          <a:p>
            <a:pPr marL="0" algn="r" rtl="1">
              <a:lnSpc>
                <a:spcPct val="107000"/>
              </a:lnSpc>
              <a:spcBef>
                <a:spcPts val="0"/>
              </a:spcBef>
              <a:spcAft>
                <a:spcPts val="800"/>
              </a:spcAft>
            </a:pPr>
            <a:r>
              <a:rPr lang="he-IL" sz="1800" kern="100" dirty="0">
                <a:latin typeface="Calibri" panose="020F0502020204030204" pitchFamily="34" charset="0"/>
                <a:ea typeface="Yu Mincho" panose="02020400000000000000" pitchFamily="18" charset="-128"/>
                <a:cs typeface="Arial" panose="020B0604020202020204" pitchFamily="34" charset="0"/>
              </a:rPr>
              <a:t>חקירת מבני הרשת הסמנטית של שני סוגי האישיות השונות האלו מעלה מספר שאלות מחקר מעניינות: </a:t>
            </a:r>
            <a:endParaRPr lang="en-US" sz="1800" kern="100" dirty="0">
              <a:latin typeface="Calibri" panose="020F0502020204030204" pitchFamily="34" charset="0"/>
              <a:ea typeface="Yu Mincho" panose="02020400000000000000" pitchFamily="18" charset="-128"/>
              <a:cs typeface="Arial" panose="020B0604020202020204" pitchFamily="34" charset="0"/>
            </a:endParaRPr>
          </a:p>
          <a:p>
            <a:pPr marL="342900" indent="-342900" algn="r" rtl="1">
              <a:lnSpc>
                <a:spcPct val="107000"/>
              </a:lnSpc>
              <a:spcBef>
                <a:spcPts val="0"/>
              </a:spcBef>
              <a:spcAft>
                <a:spcPts val="800"/>
              </a:spcAft>
              <a:buFont typeface="+mj-lt"/>
              <a:buAutoNum type="arabicPeriod"/>
            </a:pPr>
            <a:r>
              <a:rPr lang="he-IL" sz="1800" u="sng" kern="100" dirty="0">
                <a:latin typeface="Calibri" panose="020F0502020204030204" pitchFamily="34" charset="0"/>
                <a:ea typeface="Yu Mincho" panose="02020400000000000000" pitchFamily="18" charset="-128"/>
                <a:cs typeface="Arial" panose="020B0604020202020204" pitchFamily="34" charset="0"/>
              </a:rPr>
              <a:t>שאלת מחקר ראשית</a:t>
            </a:r>
            <a:r>
              <a:rPr lang="he-IL" sz="1800" kern="100" dirty="0">
                <a:latin typeface="Calibri" panose="020F0502020204030204" pitchFamily="34" charset="0"/>
                <a:ea typeface="Yu Mincho" panose="02020400000000000000" pitchFamily="18" charset="-128"/>
                <a:cs typeface="Arial" panose="020B0604020202020204" pitchFamily="34" charset="0"/>
              </a:rPr>
              <a:t>: איך רשתות סמנטיות של אנשים בעלי אישיות מופנמת שונות מרשתות של אנשים בעלי אישיות מוחצנת</a:t>
            </a:r>
            <a:r>
              <a:rPr lang="en-US" sz="1800" kern="100" dirty="0">
                <a:latin typeface="Arial" panose="020B0604020202020204" pitchFamily="34" charset="0"/>
                <a:ea typeface="Yu Mincho" panose="02020400000000000000" pitchFamily="18" charset="-128"/>
                <a:cs typeface="Arial" panose="020B0604020202020204" pitchFamily="34" charset="0"/>
              </a:rPr>
              <a:t>? </a:t>
            </a:r>
            <a:endParaRPr lang="en-US" sz="1800" kern="100" dirty="0">
              <a:latin typeface="Calibri" panose="020F0502020204030204" pitchFamily="34" charset="0"/>
              <a:ea typeface="Yu Mincho" panose="02020400000000000000" pitchFamily="18" charset="-128"/>
              <a:cs typeface="Arial" panose="020B0604020202020204" pitchFamily="34" charset="0"/>
            </a:endParaRPr>
          </a:p>
          <a:p>
            <a:pPr algn="r" rtl="1"/>
            <a:endParaRPr lang="en-US" dirty="0"/>
          </a:p>
        </p:txBody>
      </p:sp>
      <p:sp>
        <p:nvSpPr>
          <p:cNvPr id="5" name="Rectangle 4">
            <a:extLst>
              <a:ext uri="{FF2B5EF4-FFF2-40B4-BE49-F238E27FC236}">
                <a16:creationId xmlns:a16="http://schemas.microsoft.com/office/drawing/2014/main" id="{B959A992-C0F7-7E07-EE70-EDA1223D6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EF9E41AD-6C49-F8FB-2966-BDC1104CD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5D791E47-9A7A-8507-3553-FE39E8844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4E8AAA2E-0EEA-B83F-8A8F-D16401E9A197}"/>
              </a:ext>
            </a:extLst>
          </p:cNvPr>
          <p:cNvSpPr txBox="1">
            <a:spLocks/>
          </p:cNvSpPr>
          <p:nvPr/>
        </p:nvSpPr>
        <p:spPr>
          <a:xfrm>
            <a:off x="804672" y="1412489"/>
            <a:ext cx="2871095" cy="21566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FFFFF"/>
                </a:solidFill>
              </a:rPr>
              <a:t>Intro: why?</a:t>
            </a:r>
          </a:p>
        </p:txBody>
      </p:sp>
      <p:sp>
        <p:nvSpPr>
          <p:cNvPr id="9" name="Content Placeholder 2">
            <a:extLst>
              <a:ext uri="{FF2B5EF4-FFF2-40B4-BE49-F238E27FC236}">
                <a16:creationId xmlns:a16="http://schemas.microsoft.com/office/drawing/2014/main" id="{7B48CA4F-71FA-EBEF-FC65-7C3627525733}"/>
              </a:ext>
            </a:extLst>
          </p:cNvPr>
          <p:cNvSpPr txBox="1">
            <a:spLocks/>
          </p:cNvSpPr>
          <p:nvPr/>
        </p:nvSpPr>
        <p:spPr>
          <a:xfrm>
            <a:off x="4232228" y="365125"/>
            <a:ext cx="7699271" cy="6176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u="sng" dirty="0"/>
              <a:t>Why analyze this phenomenon in networks?</a:t>
            </a:r>
          </a:p>
          <a:p>
            <a:pPr marL="0" indent="0">
              <a:buNone/>
            </a:pPr>
            <a:endParaRPr lang="en-US" sz="2400" b="1" u="sng" dirty="0"/>
          </a:p>
          <a:p>
            <a:pPr marL="342900" indent="-342900">
              <a:buAutoNum type="arabicPeriod"/>
            </a:pPr>
            <a:r>
              <a:rPr lang="en-US" sz="2000" dirty="0"/>
              <a:t>Visualization: Network analysis provides a visual representation of the structure and relationships within semantic networks.</a:t>
            </a:r>
          </a:p>
          <a:p>
            <a:pPr marL="342900" indent="-342900">
              <a:buAutoNum type="arabicPeriod"/>
            </a:pPr>
            <a:r>
              <a:rPr lang="en-US" sz="2000" dirty="0"/>
              <a:t>Quantitative measures: It offers quantitative metrics such as centrality or network density to understand the importance and connections of concepts.</a:t>
            </a:r>
          </a:p>
          <a:p>
            <a:pPr marL="342900" indent="-342900">
              <a:buAutoNum type="arabicPeriod"/>
            </a:pPr>
            <a:r>
              <a:rPr lang="en-US" sz="2000" dirty="0"/>
              <a:t>Community detection: Network analysis can identify clusters of related terms within the networks.</a:t>
            </a:r>
          </a:p>
          <a:p>
            <a:pPr marL="342900" indent="-342900">
              <a:buAutoNum type="arabicPeriod"/>
            </a:pPr>
            <a:r>
              <a:rPr lang="en-US" sz="2000" dirty="0"/>
              <a:t>Path analysis: It allows exploring paths between terms, illustrating how ideas are interconnected.</a:t>
            </a:r>
          </a:p>
          <a:p>
            <a:pPr marL="342900" indent="-342900">
              <a:buAutoNum type="arabicPeriod"/>
            </a:pPr>
            <a:endParaRPr lang="en-US" sz="2000" dirty="0"/>
          </a:p>
          <a:p>
            <a:r>
              <a:rPr lang="en-US" sz="2000" dirty="0"/>
              <a:t>In summary, network analysis offers a unique combination of visualization, quantitative measures, and dynamic analysis, making it a powerful tool for investigating and comparing semantic networks.</a:t>
            </a:r>
          </a:p>
        </p:txBody>
      </p:sp>
    </p:spTree>
    <p:extLst>
      <p:ext uri="{BB962C8B-B14F-4D97-AF65-F5344CB8AC3E}">
        <p14:creationId xmlns:p14="http://schemas.microsoft.com/office/powerpoint/2010/main" val="673505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718AC-7DD1-17C1-DAA4-6076F2BD83C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FCA6210-7182-6C84-20CE-6064E468D071}"/>
              </a:ext>
            </a:extLst>
          </p:cNvPr>
          <p:cNvSpPr>
            <a:spLocks noGrp="1"/>
          </p:cNvSpPr>
          <p:nvPr>
            <p:ph idx="1"/>
          </p:nvPr>
        </p:nvSpPr>
        <p:spPr/>
        <p:txBody>
          <a:bodyPr/>
          <a:lstStyle/>
          <a:p>
            <a:endParaRPr lang="en-US" dirty="0"/>
          </a:p>
        </p:txBody>
      </p:sp>
      <p:sp>
        <p:nvSpPr>
          <p:cNvPr id="4" name="Content Placeholder 2">
            <a:extLst>
              <a:ext uri="{FF2B5EF4-FFF2-40B4-BE49-F238E27FC236}">
                <a16:creationId xmlns:a16="http://schemas.microsoft.com/office/drawing/2014/main" id="{77D57569-D36E-A8BF-3D44-C46D2D5C9B3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r" rtl="1">
              <a:lnSpc>
                <a:spcPct val="107000"/>
              </a:lnSpc>
              <a:spcBef>
                <a:spcPts val="0"/>
              </a:spcBef>
              <a:spcAft>
                <a:spcPts val="800"/>
              </a:spcAft>
            </a:pPr>
            <a:r>
              <a:rPr lang="he-IL" sz="1800" kern="100" dirty="0">
                <a:solidFill>
                  <a:srgbClr val="2F5496"/>
                </a:solidFill>
                <a:latin typeface="Calibri" panose="020F0502020204030204" pitchFamily="34" charset="0"/>
                <a:ea typeface="Yu Mincho" panose="02020400000000000000" pitchFamily="18" charset="-128"/>
                <a:cs typeface="Arial" panose="020B0604020202020204" pitchFamily="34" charset="0"/>
              </a:rPr>
              <a:t>מטרה ושאלות מחקר</a:t>
            </a:r>
            <a:r>
              <a:rPr lang="ar-SA" sz="1800" kern="100" dirty="0">
                <a:solidFill>
                  <a:srgbClr val="2F5496"/>
                </a:solidFill>
                <a:latin typeface="Calibri" panose="020F0502020204030204" pitchFamily="34" charset="0"/>
                <a:ea typeface="Yu Mincho" panose="02020400000000000000" pitchFamily="18" charset="-128"/>
                <a:cs typeface="Arial" panose="020B0604020202020204" pitchFamily="34" charset="0"/>
              </a:rPr>
              <a:t>:</a:t>
            </a:r>
            <a:endParaRPr lang="en-US" sz="1800" kern="100" dirty="0">
              <a:latin typeface="Calibri" panose="020F0502020204030204" pitchFamily="34" charset="0"/>
              <a:ea typeface="Yu Mincho" panose="02020400000000000000" pitchFamily="18" charset="-128"/>
              <a:cs typeface="Arial" panose="020B0604020202020204" pitchFamily="34" charset="0"/>
            </a:endParaRPr>
          </a:p>
          <a:p>
            <a:pPr marL="0" algn="r" rtl="1">
              <a:lnSpc>
                <a:spcPct val="107000"/>
              </a:lnSpc>
              <a:spcBef>
                <a:spcPts val="0"/>
              </a:spcBef>
              <a:spcAft>
                <a:spcPts val="800"/>
              </a:spcAft>
            </a:pPr>
            <a:r>
              <a:rPr lang="he-IL" sz="1800" kern="100" dirty="0">
                <a:latin typeface="Calibri" panose="020F0502020204030204" pitchFamily="34" charset="0"/>
                <a:ea typeface="Yu Mincho" panose="02020400000000000000" pitchFamily="18" charset="-128"/>
                <a:cs typeface="Arial" panose="020B0604020202020204" pitchFamily="34" charset="0"/>
              </a:rPr>
              <a:t>חקירת מבני הרשת הסמנטית של שני סוגי האישיות השונות האלו מעלה מספר שאלות מחקר מעניינות: </a:t>
            </a:r>
            <a:endParaRPr lang="en-US" sz="1800" kern="100" dirty="0">
              <a:latin typeface="Calibri" panose="020F0502020204030204" pitchFamily="34" charset="0"/>
              <a:ea typeface="Yu Mincho" panose="02020400000000000000" pitchFamily="18" charset="-128"/>
              <a:cs typeface="Arial" panose="020B0604020202020204" pitchFamily="34" charset="0"/>
            </a:endParaRPr>
          </a:p>
          <a:p>
            <a:pPr marL="342900" indent="-342900" algn="r" rtl="1">
              <a:lnSpc>
                <a:spcPct val="107000"/>
              </a:lnSpc>
              <a:spcBef>
                <a:spcPts val="0"/>
              </a:spcBef>
              <a:spcAft>
                <a:spcPts val="800"/>
              </a:spcAft>
              <a:buFont typeface="+mj-lt"/>
              <a:buAutoNum type="arabicPeriod"/>
            </a:pPr>
            <a:r>
              <a:rPr lang="he-IL" sz="1800" u="sng" kern="100" dirty="0">
                <a:latin typeface="Calibri" panose="020F0502020204030204" pitchFamily="34" charset="0"/>
                <a:ea typeface="Yu Mincho" panose="02020400000000000000" pitchFamily="18" charset="-128"/>
                <a:cs typeface="Arial" panose="020B0604020202020204" pitchFamily="34" charset="0"/>
              </a:rPr>
              <a:t>שאלת מחקר ראשית</a:t>
            </a:r>
            <a:r>
              <a:rPr lang="he-IL" sz="1800" kern="100" dirty="0">
                <a:latin typeface="Calibri" panose="020F0502020204030204" pitchFamily="34" charset="0"/>
                <a:ea typeface="Yu Mincho" panose="02020400000000000000" pitchFamily="18" charset="-128"/>
                <a:cs typeface="Arial" panose="020B0604020202020204" pitchFamily="34" charset="0"/>
              </a:rPr>
              <a:t>: איך רשתות סמנטיות של אנשים בעלי אישיות מופנמת שונות מרשתות של אנשים בעלי אישיות מוחצנת</a:t>
            </a:r>
            <a:r>
              <a:rPr lang="en-US" sz="1800" kern="100" dirty="0">
                <a:latin typeface="Arial" panose="020B0604020202020204" pitchFamily="34" charset="0"/>
                <a:ea typeface="Yu Mincho" panose="02020400000000000000" pitchFamily="18" charset="-128"/>
                <a:cs typeface="Arial" panose="020B0604020202020204" pitchFamily="34" charset="0"/>
              </a:rPr>
              <a:t>? </a:t>
            </a:r>
            <a:endParaRPr lang="en-US" sz="1800" kern="100" dirty="0">
              <a:latin typeface="Calibri" panose="020F0502020204030204" pitchFamily="34" charset="0"/>
              <a:ea typeface="Yu Mincho" panose="02020400000000000000" pitchFamily="18" charset="-128"/>
              <a:cs typeface="Arial" panose="020B0604020202020204" pitchFamily="34" charset="0"/>
            </a:endParaRPr>
          </a:p>
          <a:p>
            <a:pPr algn="r" rtl="1"/>
            <a:endParaRPr lang="en-US" dirty="0"/>
          </a:p>
        </p:txBody>
      </p:sp>
      <p:sp>
        <p:nvSpPr>
          <p:cNvPr id="5" name="Rectangle 4">
            <a:extLst>
              <a:ext uri="{FF2B5EF4-FFF2-40B4-BE49-F238E27FC236}">
                <a16:creationId xmlns:a16="http://schemas.microsoft.com/office/drawing/2014/main" id="{B3E0BD33-762B-66CF-12C6-1F85F12127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3135FC62-8983-8CE4-8156-A2584AFD1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97DA90BA-5A62-8849-A0E8-D945B5201F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F638F5AE-B46D-E3A3-FF72-A69E917546A2}"/>
              </a:ext>
            </a:extLst>
          </p:cNvPr>
          <p:cNvSpPr txBox="1">
            <a:spLocks/>
          </p:cNvSpPr>
          <p:nvPr/>
        </p:nvSpPr>
        <p:spPr>
          <a:xfrm>
            <a:off x="804672" y="1412489"/>
            <a:ext cx="2871095" cy="21566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FFFFF"/>
                </a:solidFill>
              </a:rPr>
              <a:t>Intro: how?</a:t>
            </a:r>
          </a:p>
        </p:txBody>
      </p:sp>
      <p:sp>
        <p:nvSpPr>
          <p:cNvPr id="9" name="Content Placeholder 2">
            <a:extLst>
              <a:ext uri="{FF2B5EF4-FFF2-40B4-BE49-F238E27FC236}">
                <a16:creationId xmlns:a16="http://schemas.microsoft.com/office/drawing/2014/main" id="{86F27A07-4952-762F-E3B4-384188874890}"/>
              </a:ext>
            </a:extLst>
          </p:cNvPr>
          <p:cNvSpPr txBox="1">
            <a:spLocks/>
          </p:cNvSpPr>
          <p:nvPr/>
        </p:nvSpPr>
        <p:spPr>
          <a:xfrm>
            <a:off x="4265756" y="681036"/>
            <a:ext cx="7699271" cy="6176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lgn="r" rtl="1">
              <a:lnSpc>
                <a:spcPct val="150000"/>
              </a:lnSpc>
              <a:spcBef>
                <a:spcPts val="0"/>
              </a:spcBef>
              <a:spcAft>
                <a:spcPts val="800"/>
              </a:spcAft>
            </a:pPr>
            <a:endParaRPr lang="en-US" sz="1800" kern="100" dirty="0">
              <a:effectLst/>
              <a:latin typeface="Calibri" panose="020F0502020204030204" pitchFamily="34" charset="0"/>
              <a:ea typeface="Yu Mincho" panose="02020400000000000000" pitchFamily="18" charset="-128"/>
              <a:cs typeface="Arial" panose="020B0604020202020204" pitchFamily="34" charset="0"/>
            </a:endParaRPr>
          </a:p>
        </p:txBody>
      </p:sp>
      <p:pic>
        <p:nvPicPr>
          <p:cNvPr id="13" name="Picture 12">
            <a:extLst>
              <a:ext uri="{FF2B5EF4-FFF2-40B4-BE49-F238E27FC236}">
                <a16:creationId xmlns:a16="http://schemas.microsoft.com/office/drawing/2014/main" id="{D0C28D96-BC78-63FB-7830-383AF63EC31B}"/>
              </a:ext>
            </a:extLst>
          </p:cNvPr>
          <p:cNvPicPr>
            <a:picLocks noChangeAspect="1"/>
          </p:cNvPicPr>
          <p:nvPr/>
        </p:nvPicPr>
        <p:blipFill>
          <a:blip r:embed="rId3"/>
          <a:stretch>
            <a:fillRect/>
          </a:stretch>
        </p:blipFill>
        <p:spPr>
          <a:xfrm>
            <a:off x="3079044" y="140109"/>
            <a:ext cx="9112228" cy="6577781"/>
          </a:xfrm>
          <a:prstGeom prst="rect">
            <a:avLst/>
          </a:prstGeom>
        </p:spPr>
      </p:pic>
    </p:spTree>
    <p:extLst>
      <p:ext uri="{BB962C8B-B14F-4D97-AF65-F5344CB8AC3E}">
        <p14:creationId xmlns:p14="http://schemas.microsoft.com/office/powerpoint/2010/main" val="1667664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22C2-AE4D-4070-AA12-7CF61A18927C}"/>
              </a:ext>
            </a:extLst>
          </p:cNvPr>
          <p:cNvSpPr>
            <a:spLocks noGrp="1"/>
          </p:cNvSpPr>
          <p:nvPr>
            <p:ph type="title"/>
          </p:nvPr>
        </p:nvSpPr>
        <p:spPr/>
        <p:txBody>
          <a:bodyPr/>
          <a:lstStyle/>
          <a:p>
            <a:r>
              <a:rPr lang="en-US" dirty="0"/>
              <a:t>\</a:t>
            </a:r>
          </a:p>
        </p:txBody>
      </p:sp>
      <p:sp>
        <p:nvSpPr>
          <p:cNvPr id="4" name="Rectangle 3">
            <a:extLst>
              <a:ext uri="{FF2B5EF4-FFF2-40B4-BE49-F238E27FC236}">
                <a16:creationId xmlns:a16="http://schemas.microsoft.com/office/drawing/2014/main" id="{4460EA0E-B7DD-7C69-C82B-285469DF59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6880220E-9CFF-6FD9-63C4-B0205A41B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2CA4139-8F53-FAAE-C37F-44CFD0E9F4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6ACA67A-1EEA-E18A-3510-05657309EA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5E238612-2386-75DF-5C17-A725154EA5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Isosceles Triangle 8">
            <a:extLst>
              <a:ext uri="{FF2B5EF4-FFF2-40B4-BE49-F238E27FC236}">
                <a16:creationId xmlns:a16="http://schemas.microsoft.com/office/drawing/2014/main" id="{2DDA2914-A33E-0108-17DF-596F0754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4C9259A0-3F13-225E-0783-E884E2C1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FA0D61-76E6-C7F7-DA0F-67CE663E439B}"/>
              </a:ext>
            </a:extLst>
          </p:cNvPr>
          <p:cNvSpPr/>
          <p:nvPr/>
        </p:nvSpPr>
        <p:spPr>
          <a:xfrm>
            <a:off x="1484598" y="198690"/>
            <a:ext cx="928972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Creating the semantic networks: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4" name="Content Placeholder 13">
            <a:extLst>
              <a:ext uri="{FF2B5EF4-FFF2-40B4-BE49-F238E27FC236}">
                <a16:creationId xmlns:a16="http://schemas.microsoft.com/office/drawing/2014/main" id="{B95BD74C-6E22-A5CF-8EA1-E7EC7E001072}"/>
              </a:ext>
            </a:extLst>
          </p:cNvPr>
          <p:cNvSpPr>
            <a:spLocks noGrp="1"/>
          </p:cNvSpPr>
          <p:nvPr>
            <p:ph idx="1"/>
          </p:nvPr>
        </p:nvSpPr>
        <p:spPr>
          <a:xfrm>
            <a:off x="871659" y="1752714"/>
            <a:ext cx="10515600" cy="4351338"/>
          </a:xfrm>
        </p:spPr>
        <p:txBody>
          <a:bodyPr>
            <a:normAutofit fontScale="92500" lnSpcReduction="10000"/>
          </a:bodyPr>
          <a:lstStyle/>
          <a:p>
            <a:r>
              <a:rPr lang="en-US" dirty="0"/>
              <a:t>We created our semantic network as follows:</a:t>
            </a:r>
          </a:p>
          <a:p>
            <a:pPr marL="0" indent="0">
              <a:buNone/>
            </a:pPr>
            <a:r>
              <a:rPr lang="en-US" u="sng" dirty="0"/>
              <a:t>Nodes</a:t>
            </a:r>
            <a:r>
              <a:rPr lang="en-US" dirty="0"/>
              <a:t>: </a:t>
            </a:r>
            <a:r>
              <a:rPr lang="en-US" b="1" dirty="0"/>
              <a:t>77 mutual words</a:t>
            </a:r>
            <a:br>
              <a:rPr lang="en-US" dirty="0"/>
            </a:br>
            <a:r>
              <a:rPr lang="en-US" dirty="0"/>
              <a:t>after exploring the retrieved Reddit text from both subreddits, Interestingly enough - we got that out of 100 most common words of each subreddit, 77 were mutual! so we saw this as an opportunity to choose this set of words to be our nodes in order to examine the differences in the structure of the semantic networks which we will make based on these nodes.</a:t>
            </a:r>
          </a:p>
          <a:p>
            <a:pPr rtl="0"/>
            <a:r>
              <a:rPr lang="en-US" u="sng" dirty="0"/>
              <a:t>Edges</a:t>
            </a:r>
            <a:r>
              <a:rPr lang="en-US" dirty="0"/>
              <a:t>:</a:t>
            </a:r>
            <a:r>
              <a:rPr lang="en-US" b="1" dirty="0"/>
              <a:t> </a:t>
            </a:r>
            <a:r>
              <a:rPr lang="en-US" dirty="0"/>
              <a:t>edges in the graph are in the form of :</a:t>
            </a:r>
            <a:br>
              <a:rPr lang="en-US" dirty="0"/>
            </a:br>
            <a:r>
              <a:rPr lang="en-US" dirty="0"/>
              <a:t>		</a:t>
            </a:r>
            <a:r>
              <a:rPr lang="en-US" b="1" dirty="0"/>
              <a:t>(word1, word2, Co-</a:t>
            </a:r>
            <a:r>
              <a:rPr lang="en-US" b="1" dirty="0" err="1"/>
              <a:t>Occourence</a:t>
            </a:r>
            <a:r>
              <a:rPr lang="en-US" b="1" dirty="0"/>
              <a:t> of word1 and word2)</a:t>
            </a:r>
          </a:p>
          <a:p>
            <a:pPr marL="0" indent="0" rtl="0">
              <a:buNone/>
            </a:pPr>
            <a:r>
              <a:rPr lang="en-US" dirty="0"/>
              <a:t>meaning that we defined weight of two words to be the			 Co-</a:t>
            </a:r>
            <a:r>
              <a:rPr lang="en-US" dirty="0" err="1"/>
              <a:t>Occourence</a:t>
            </a:r>
            <a:r>
              <a:rPr lang="en-US" dirty="0"/>
              <a:t>(number of times both words appeared in the same entity)</a:t>
            </a:r>
          </a:p>
          <a:p>
            <a:pPr marL="0" indent="0">
              <a:buNone/>
            </a:pPr>
            <a:endParaRPr lang="en-US" u="sng" dirty="0"/>
          </a:p>
        </p:txBody>
      </p:sp>
    </p:spTree>
    <p:extLst>
      <p:ext uri="{BB962C8B-B14F-4D97-AF65-F5344CB8AC3E}">
        <p14:creationId xmlns:p14="http://schemas.microsoft.com/office/powerpoint/2010/main" val="370909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6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words&#10;&#10;Description automatically generated">
            <a:extLst>
              <a:ext uri="{FF2B5EF4-FFF2-40B4-BE49-F238E27FC236}">
                <a16:creationId xmlns:a16="http://schemas.microsoft.com/office/drawing/2014/main" id="{5512E125-4E26-34B6-DA8A-82E72FFD8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6803" y="643467"/>
            <a:ext cx="4958248" cy="5571066"/>
          </a:xfrm>
          <a:prstGeom prst="rect">
            <a:avLst/>
          </a:prstGeom>
        </p:spPr>
      </p:pic>
      <p:sp>
        <p:nvSpPr>
          <p:cNvPr id="31" name="Rectangle 30">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different words&#10;&#10;Description automatically generated">
            <a:extLst>
              <a:ext uri="{FF2B5EF4-FFF2-40B4-BE49-F238E27FC236}">
                <a16:creationId xmlns:a16="http://schemas.microsoft.com/office/drawing/2014/main" id="{3578C8C8-4C47-8E38-1C15-E9136D7FEDA3}"/>
              </a:ext>
            </a:extLst>
          </p:cNvPr>
          <p:cNvPicPr>
            <a:picLocks noChangeAspect="1"/>
          </p:cNvPicPr>
          <p:nvPr/>
        </p:nvPicPr>
        <p:blipFill>
          <a:blip r:embed="rId4"/>
          <a:stretch>
            <a:fillRect/>
          </a:stretch>
        </p:blipFill>
        <p:spPr>
          <a:xfrm>
            <a:off x="641180" y="1922126"/>
            <a:ext cx="5129784" cy="3013747"/>
          </a:xfrm>
          <a:prstGeom prst="rect">
            <a:avLst/>
          </a:prstGeom>
        </p:spPr>
      </p:pic>
    </p:spTree>
    <p:extLst>
      <p:ext uri="{BB962C8B-B14F-4D97-AF65-F5344CB8AC3E}">
        <p14:creationId xmlns:p14="http://schemas.microsoft.com/office/powerpoint/2010/main" val="220903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5" name="Freeform: Shape 24">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66E658A-52E8-CA28-086F-521EADD67FAA}"/>
              </a:ext>
            </a:extLst>
          </p:cNvPr>
          <p:cNvPicPr>
            <a:picLocks noChangeAspect="1"/>
          </p:cNvPicPr>
          <p:nvPr/>
        </p:nvPicPr>
        <p:blipFill>
          <a:blip r:embed="rId3"/>
          <a:stretch>
            <a:fillRect/>
          </a:stretch>
        </p:blipFill>
        <p:spPr>
          <a:xfrm>
            <a:off x="1007532" y="1805998"/>
            <a:ext cx="5469837" cy="4297369"/>
          </a:xfrm>
          <a:prstGeom prst="rect">
            <a:avLst/>
          </a:prstGeom>
        </p:spPr>
      </p:pic>
      <p:pic>
        <p:nvPicPr>
          <p:cNvPr id="13" name="Picture 12">
            <a:extLst>
              <a:ext uri="{FF2B5EF4-FFF2-40B4-BE49-F238E27FC236}">
                <a16:creationId xmlns:a16="http://schemas.microsoft.com/office/drawing/2014/main" id="{118E6720-840D-7CB8-5792-DDDFFB627851}"/>
              </a:ext>
            </a:extLst>
          </p:cNvPr>
          <p:cNvPicPr>
            <a:picLocks noChangeAspect="1"/>
          </p:cNvPicPr>
          <p:nvPr/>
        </p:nvPicPr>
        <p:blipFill>
          <a:blip r:embed="rId4"/>
          <a:stretch>
            <a:fillRect/>
          </a:stretch>
        </p:blipFill>
        <p:spPr>
          <a:xfrm>
            <a:off x="6625790" y="1770250"/>
            <a:ext cx="4552195" cy="4531192"/>
          </a:xfrm>
          <a:prstGeom prst="rect">
            <a:avLst/>
          </a:prstGeom>
        </p:spPr>
      </p:pic>
      <p:sp>
        <p:nvSpPr>
          <p:cNvPr id="16" name="TextBox 15">
            <a:extLst>
              <a:ext uri="{FF2B5EF4-FFF2-40B4-BE49-F238E27FC236}">
                <a16:creationId xmlns:a16="http://schemas.microsoft.com/office/drawing/2014/main" id="{F42480D1-94FF-C2EE-748E-6A28159FCC81}"/>
              </a:ext>
            </a:extLst>
          </p:cNvPr>
          <p:cNvSpPr txBox="1"/>
          <p:nvPr/>
        </p:nvSpPr>
        <p:spPr>
          <a:xfrm>
            <a:off x="7900978" y="668975"/>
            <a:ext cx="2537412" cy="406265"/>
          </a:xfrm>
          <a:prstGeom prst="rect">
            <a:avLst/>
          </a:prstGeom>
          <a:noFill/>
        </p:spPr>
        <p:txBody>
          <a:bodyPr wrap="square" rtlCol="0">
            <a:spAutoFit/>
          </a:bodyPr>
          <a:lstStyle/>
          <a:p>
            <a:pPr algn="ctr" defTabSz="777240">
              <a:spcAft>
                <a:spcPts val="600"/>
              </a:spcAft>
            </a:pPr>
            <a:r>
              <a:rPr lang="en-US" sz="2040" u="sng" kern="1200" err="1">
                <a:solidFill>
                  <a:schemeClr val="tx1"/>
                </a:solidFill>
                <a:latin typeface="+mn-lt"/>
                <a:ea typeface="+mn-ea"/>
                <a:cs typeface="+mn-cs"/>
              </a:rPr>
              <a:t>enfj</a:t>
            </a:r>
            <a:r>
              <a:rPr lang="en-US" sz="2040" u="sng" kern="1200">
                <a:solidFill>
                  <a:schemeClr val="tx1"/>
                </a:solidFill>
                <a:latin typeface="+mn-lt"/>
                <a:ea typeface="+mn-ea"/>
                <a:cs typeface="+mn-cs"/>
              </a:rPr>
              <a:t> semantic network</a:t>
            </a:r>
            <a:endParaRPr lang="en-US" sz="2400" u="sng"/>
          </a:p>
        </p:txBody>
      </p:sp>
      <p:sp>
        <p:nvSpPr>
          <p:cNvPr id="17" name="TextBox 16">
            <a:extLst>
              <a:ext uri="{FF2B5EF4-FFF2-40B4-BE49-F238E27FC236}">
                <a16:creationId xmlns:a16="http://schemas.microsoft.com/office/drawing/2014/main" id="{F3B9B840-AB2E-CA26-2DFE-F1AD266E813A}"/>
              </a:ext>
            </a:extLst>
          </p:cNvPr>
          <p:cNvSpPr txBox="1"/>
          <p:nvPr/>
        </p:nvSpPr>
        <p:spPr>
          <a:xfrm>
            <a:off x="1596419" y="643467"/>
            <a:ext cx="2537412" cy="406265"/>
          </a:xfrm>
          <a:prstGeom prst="rect">
            <a:avLst/>
          </a:prstGeom>
          <a:noFill/>
        </p:spPr>
        <p:txBody>
          <a:bodyPr wrap="square" rtlCol="0">
            <a:spAutoFit/>
          </a:bodyPr>
          <a:lstStyle/>
          <a:p>
            <a:pPr algn="ctr" defTabSz="777240">
              <a:spcAft>
                <a:spcPts val="600"/>
              </a:spcAft>
            </a:pPr>
            <a:r>
              <a:rPr lang="en-US" sz="2040" u="sng" kern="1200" err="1">
                <a:solidFill>
                  <a:schemeClr val="tx1"/>
                </a:solidFill>
                <a:latin typeface="+mn-lt"/>
                <a:ea typeface="+mn-ea"/>
                <a:cs typeface="+mn-cs"/>
              </a:rPr>
              <a:t>infj</a:t>
            </a:r>
            <a:r>
              <a:rPr lang="en-US" sz="2040" u="sng" kern="1200">
                <a:solidFill>
                  <a:schemeClr val="tx1"/>
                </a:solidFill>
                <a:latin typeface="+mn-lt"/>
                <a:ea typeface="+mn-ea"/>
                <a:cs typeface="+mn-cs"/>
              </a:rPr>
              <a:t> semantic network</a:t>
            </a:r>
            <a:endParaRPr lang="en-US" sz="2400" u="sng"/>
          </a:p>
        </p:txBody>
      </p:sp>
      <p:pic>
        <p:nvPicPr>
          <p:cNvPr id="21" name="Picture 20">
            <a:extLst>
              <a:ext uri="{FF2B5EF4-FFF2-40B4-BE49-F238E27FC236}">
                <a16:creationId xmlns:a16="http://schemas.microsoft.com/office/drawing/2014/main" id="{ACC722AF-173B-AC6A-F21D-E2DD1F9CAC95}"/>
              </a:ext>
            </a:extLst>
          </p:cNvPr>
          <p:cNvPicPr>
            <a:picLocks noChangeAspect="1"/>
          </p:cNvPicPr>
          <p:nvPr/>
        </p:nvPicPr>
        <p:blipFill>
          <a:blip r:embed="rId5"/>
          <a:stretch>
            <a:fillRect/>
          </a:stretch>
        </p:blipFill>
        <p:spPr>
          <a:xfrm>
            <a:off x="869768" y="1093215"/>
            <a:ext cx="4969395" cy="712782"/>
          </a:xfrm>
          <a:prstGeom prst="rect">
            <a:avLst/>
          </a:prstGeom>
        </p:spPr>
      </p:pic>
      <p:pic>
        <p:nvPicPr>
          <p:cNvPr id="33" name="Picture 32">
            <a:extLst>
              <a:ext uri="{FF2B5EF4-FFF2-40B4-BE49-F238E27FC236}">
                <a16:creationId xmlns:a16="http://schemas.microsoft.com/office/drawing/2014/main" id="{6C91EFA8-D36D-6823-1F41-B09EB98A7156}"/>
              </a:ext>
            </a:extLst>
          </p:cNvPr>
          <p:cNvPicPr>
            <a:picLocks noChangeAspect="1"/>
          </p:cNvPicPr>
          <p:nvPr/>
        </p:nvPicPr>
        <p:blipFill>
          <a:blip r:embed="rId6">
            <a:alphaModFix amt="85000"/>
          </a:blip>
          <a:stretch>
            <a:fillRect/>
          </a:stretch>
        </p:blipFill>
        <p:spPr>
          <a:xfrm>
            <a:off x="7062638" y="1049732"/>
            <a:ext cx="4759292" cy="686712"/>
          </a:xfrm>
          <a:prstGeom prst="rect">
            <a:avLst/>
          </a:prstGeom>
          <a:ln>
            <a:noFill/>
          </a:ln>
        </p:spPr>
      </p:pic>
    </p:spTree>
    <p:extLst>
      <p:ext uri="{BB962C8B-B14F-4D97-AF65-F5344CB8AC3E}">
        <p14:creationId xmlns:p14="http://schemas.microsoft.com/office/powerpoint/2010/main" val="2419152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A3489-99F5-E7CD-AB7C-9EB6B52417FC}"/>
              </a:ext>
            </a:extLst>
          </p:cNvPr>
          <p:cNvPicPr>
            <a:picLocks noChangeAspect="1"/>
          </p:cNvPicPr>
          <p:nvPr/>
        </p:nvPicPr>
        <p:blipFill rotWithShape="1">
          <a:blip r:embed="rId3"/>
          <a:srcRect t="7988"/>
          <a:stretch/>
        </p:blipFill>
        <p:spPr>
          <a:xfrm>
            <a:off x="334165" y="1648642"/>
            <a:ext cx="4922947" cy="2370025"/>
          </a:xfrm>
          <a:prstGeom prst="rect">
            <a:avLst/>
          </a:prstGeom>
        </p:spPr>
      </p:pic>
      <p:sp>
        <p:nvSpPr>
          <p:cNvPr id="6" name="Rectangle 5">
            <a:extLst>
              <a:ext uri="{FF2B5EF4-FFF2-40B4-BE49-F238E27FC236}">
                <a16:creationId xmlns:a16="http://schemas.microsoft.com/office/drawing/2014/main" id="{F499AE03-2193-F929-B8ED-F117BA0832B6}"/>
              </a:ext>
            </a:extLst>
          </p:cNvPr>
          <p:cNvSpPr/>
          <p:nvPr/>
        </p:nvSpPr>
        <p:spPr>
          <a:xfrm>
            <a:off x="1056958" y="198690"/>
            <a:ext cx="1014502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Statistics on our semantic networks</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1AA5A916-4678-8C81-2A9A-1FBA76C18BF3}"/>
              </a:ext>
            </a:extLst>
          </p:cNvPr>
          <p:cNvPicPr>
            <a:picLocks noChangeAspect="1"/>
          </p:cNvPicPr>
          <p:nvPr/>
        </p:nvPicPr>
        <p:blipFill>
          <a:blip r:embed="rId4"/>
          <a:stretch>
            <a:fillRect/>
          </a:stretch>
        </p:blipFill>
        <p:spPr>
          <a:xfrm>
            <a:off x="5991071" y="1442884"/>
            <a:ext cx="4968671" cy="2370025"/>
          </a:xfrm>
          <a:prstGeom prst="rect">
            <a:avLst/>
          </a:prstGeom>
        </p:spPr>
      </p:pic>
      <p:pic>
        <p:nvPicPr>
          <p:cNvPr id="10" name="Picture 9">
            <a:extLst>
              <a:ext uri="{FF2B5EF4-FFF2-40B4-BE49-F238E27FC236}">
                <a16:creationId xmlns:a16="http://schemas.microsoft.com/office/drawing/2014/main" id="{9BAAC850-16F5-397C-3C86-8588EDEE48F0}"/>
              </a:ext>
            </a:extLst>
          </p:cNvPr>
          <p:cNvPicPr>
            <a:picLocks noChangeAspect="1"/>
          </p:cNvPicPr>
          <p:nvPr/>
        </p:nvPicPr>
        <p:blipFill>
          <a:blip r:embed="rId5"/>
          <a:stretch>
            <a:fillRect/>
          </a:stretch>
        </p:blipFill>
        <p:spPr>
          <a:xfrm>
            <a:off x="5876761" y="4133773"/>
            <a:ext cx="5197290" cy="2476715"/>
          </a:xfrm>
          <a:prstGeom prst="rect">
            <a:avLst/>
          </a:prstGeom>
        </p:spPr>
      </p:pic>
    </p:spTree>
    <p:extLst>
      <p:ext uri="{BB962C8B-B14F-4D97-AF65-F5344CB8AC3E}">
        <p14:creationId xmlns:p14="http://schemas.microsoft.com/office/powerpoint/2010/main" val="30838514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303</TotalTime>
  <Words>1138</Words>
  <Application>Microsoft Office PowerPoint</Application>
  <PresentationFormat>Widescreen</PresentationFormat>
  <Paragraphs>115</Paragraphs>
  <Slides>18</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Wingdings</vt:lpstr>
      <vt:lpstr>Office Theme</vt:lpstr>
      <vt:lpstr>PowerPoint Presentation</vt:lpstr>
      <vt:lpstr>Intro: what</vt:lpstr>
      <vt:lpstr>Intro: what</vt:lpstr>
      <vt:lpstr>PowerPoint Presentation</vt:lpstr>
      <vt:lpstr>PowerPoint Presentation</vt:lpstr>
      <vt:lpstr>\</vt:lpstr>
      <vt:lpstr>PowerPoint Presentation</vt:lpstr>
      <vt:lpstr>PowerPoint Presentation</vt:lpstr>
      <vt:lpstr>PowerPoint Presentation</vt:lpstr>
      <vt:lpstr>Analyzing the semantic networks Network Measurements:</vt:lpstr>
      <vt:lpstr>Analyzing the semantic networks Network Measurements:</vt:lpstr>
      <vt:lpstr>PowerPoint Presentation</vt:lpstr>
      <vt:lpstr>Community detection</vt:lpstr>
      <vt:lpstr>PowerPoint Presentation</vt:lpstr>
      <vt:lpstr>PowerPoint Presentation</vt:lpstr>
      <vt:lpstr>Conclusions</vt:lpstr>
      <vt:lpstr>Future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Waseem Salami</dc:creator>
  <cp:lastModifiedBy>Waseem Salami</cp:lastModifiedBy>
  <cp:revision>8</cp:revision>
  <dcterms:created xsi:type="dcterms:W3CDTF">2023-07-05T17:33:57Z</dcterms:created>
  <dcterms:modified xsi:type="dcterms:W3CDTF">2023-12-09T21:15:03Z</dcterms:modified>
</cp:coreProperties>
</file>